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Kollektif Bold" panose="020B0604020202020204" charset="0"/>
      <p:regular r:id="rId25"/>
    </p:embeddedFont>
    <p:embeddedFont>
      <p:font typeface="League Spartan" panose="020B0604020202020204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Bold" panose="00000800000000000000" pitchFamily="2" charset="0"/>
      <p:regular r:id="rId31"/>
      <p:bold r:id="rId32"/>
    </p:embeddedFont>
    <p:embeddedFont>
      <p:font typeface="Public Sans Bold" panose="020B060402020202020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old" panose="02000000000000000000" pitchFamily="2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0529D-01D8-2B07-BDE9-D1CE01A1966B}" v="29" dt="2024-04-24T03:38:30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3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Sos: Maintenance alert, Weather alert, periodic service alert etc.</a:t>
            </a:r>
          </a:p>
          <a:p>
            <a:endParaRPr lang="en-US"/>
          </a:p>
          <a:p>
            <a:r>
              <a:rPr lang="en-US"/>
              <a:t>Analytics: interactive Dashboard for owners, periodic reports</a:t>
            </a:r>
          </a:p>
          <a:p>
            <a:endParaRPr lang="en-US"/>
          </a:p>
          <a:p>
            <a:r>
              <a:rPr lang="en-US"/>
              <a:t>Additional out of scope: consulting for charging station owners on how they can improve footballs, operation cost, finding better scheme or government program to aid them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System Architecture we are deploying all our application in Amazon Webservices, for scalability,  easy to integrate with other AWS service offerings and global presence.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Our System consists of 6 subsystems to serve our Maintenance and user App.  All the applicable services are deployed in multi availability zone for application resiliency and  we use KMS,  WAF and </a:t>
            </a:r>
            <a:r>
              <a:rPr lang="en-US" dirty="0" err="1"/>
              <a:t>Guardduty</a:t>
            </a:r>
            <a:r>
              <a:rPr lang="en-US" dirty="0"/>
              <a:t>  for Securing application. Cloud Watch and  Cloud Trails for application Logging </a:t>
            </a:r>
          </a:p>
          <a:p>
            <a:endParaRPr lang="en-US" dirty="0"/>
          </a:p>
          <a:p>
            <a:r>
              <a:rPr lang="en-US" dirty="0"/>
              <a:t>Data for the application Maily received from  Stations owners and IOT devices. Data from IOT devices are constantly monitored by our system and pushes processed data to all the </a:t>
            </a:r>
            <a:r>
              <a:rPr lang="en-US" dirty="0" err="1"/>
              <a:t>susbsytem</a:t>
            </a:r>
            <a:r>
              <a:rPr lang="en-US" dirty="0"/>
              <a:t>, where owners can react to station issues and user app will hide defective stations from user apps. AL/ML will  use the data for predictive modeling and push the details to Owner app. </a:t>
            </a:r>
          </a:p>
          <a:p>
            <a:endParaRPr lang="en-US" dirty="0"/>
          </a:p>
          <a:p>
            <a:r>
              <a:rPr lang="en-US" dirty="0"/>
              <a:t>The Management sub system to for the company to run the day to day business operations.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B1691-D295-4161-B009-D38D935A70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4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3" Type="http://schemas.openxmlformats.org/officeDocument/2006/relationships/image" Target="../media/image12.svg"/><Relationship Id="rId21" Type="http://schemas.openxmlformats.org/officeDocument/2006/relationships/image" Target="../media/image71.png"/><Relationship Id="rId7" Type="http://schemas.openxmlformats.org/officeDocument/2006/relationships/image" Target="../media/image2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11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1.svg"/><Relationship Id="rId5" Type="http://schemas.openxmlformats.org/officeDocument/2006/relationships/image" Target="../media/image14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13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1.png"/><Relationship Id="rId18" Type="http://schemas.openxmlformats.org/officeDocument/2006/relationships/image" Target="../media/image75.jpeg"/><Relationship Id="rId3" Type="http://schemas.microsoft.com/office/2007/relationships/media" Target="../media/media2.mp4"/><Relationship Id="rId21" Type="http://schemas.openxmlformats.org/officeDocument/2006/relationships/image" Target="../media/image78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4.svg"/><Relationship Id="rId17" Type="http://schemas.openxmlformats.org/officeDocument/2006/relationships/image" Target="../media/image74.jpeg"/><Relationship Id="rId2" Type="http://schemas.openxmlformats.org/officeDocument/2006/relationships/video" Target="../media/media1.mp4"/><Relationship Id="rId16" Type="http://schemas.openxmlformats.org/officeDocument/2006/relationships/image" Target="../media/image73.svg"/><Relationship Id="rId20" Type="http://schemas.openxmlformats.org/officeDocument/2006/relationships/image" Target="../media/image77.sv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3.png"/><Relationship Id="rId24" Type="http://schemas.openxmlformats.org/officeDocument/2006/relationships/image" Target="../media/image81.png"/><Relationship Id="rId5" Type="http://schemas.microsoft.com/office/2007/relationships/media" Target="../media/media3.mp4"/><Relationship Id="rId15" Type="http://schemas.openxmlformats.org/officeDocument/2006/relationships/image" Target="../media/image72.png"/><Relationship Id="rId23" Type="http://schemas.openxmlformats.org/officeDocument/2006/relationships/image" Target="../media/image80.jpeg"/><Relationship Id="rId10" Type="http://schemas.openxmlformats.org/officeDocument/2006/relationships/image" Target="../media/image12.svg"/><Relationship Id="rId19" Type="http://schemas.openxmlformats.org/officeDocument/2006/relationships/image" Target="../media/image76.png"/><Relationship Id="rId4" Type="http://schemas.openxmlformats.org/officeDocument/2006/relationships/video" Target="../media/media2.mp4"/><Relationship Id="rId9" Type="http://schemas.openxmlformats.org/officeDocument/2006/relationships/image" Target="../media/image11.png"/><Relationship Id="rId14" Type="http://schemas.openxmlformats.org/officeDocument/2006/relationships/image" Target="../media/image2.svg"/><Relationship Id="rId22" Type="http://schemas.openxmlformats.org/officeDocument/2006/relationships/image" Target="../media/image7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85.svg"/><Relationship Id="rId4" Type="http://schemas.openxmlformats.org/officeDocument/2006/relationships/image" Target="../media/image12.sv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7.svg"/><Relationship Id="rId7" Type="http://schemas.openxmlformats.org/officeDocument/2006/relationships/image" Target="../media/image14.svg"/><Relationship Id="rId12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9.png"/><Relationship Id="rId5" Type="http://schemas.openxmlformats.org/officeDocument/2006/relationships/image" Target="../media/image12.svg"/><Relationship Id="rId10" Type="http://schemas.openxmlformats.org/officeDocument/2006/relationships/image" Target="../media/image88.png"/><Relationship Id="rId4" Type="http://schemas.openxmlformats.org/officeDocument/2006/relationships/image" Target="../media/image11.png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7.svg"/><Relationship Id="rId7" Type="http://schemas.openxmlformats.org/officeDocument/2006/relationships/image" Target="../media/image14.svg"/><Relationship Id="rId12" Type="http://schemas.openxmlformats.org/officeDocument/2006/relationships/image" Target="../media/image9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2.png"/><Relationship Id="rId5" Type="http://schemas.openxmlformats.org/officeDocument/2006/relationships/image" Target="../media/image12.svg"/><Relationship Id="rId10" Type="http://schemas.openxmlformats.org/officeDocument/2006/relationships/image" Target="../media/image91.png"/><Relationship Id="rId4" Type="http://schemas.openxmlformats.org/officeDocument/2006/relationships/image" Target="../media/image11.png"/><Relationship Id="rId9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10" Type="http://schemas.openxmlformats.org/officeDocument/2006/relationships/image" Target="../media/image96.png"/><Relationship Id="rId4" Type="http://schemas.openxmlformats.org/officeDocument/2006/relationships/image" Target="../media/image13.png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12" Type="http://schemas.openxmlformats.org/officeDocument/2006/relationships/image" Target="../media/image10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2.png"/><Relationship Id="rId5" Type="http://schemas.openxmlformats.org/officeDocument/2006/relationships/image" Target="../media/image14.svg"/><Relationship Id="rId10" Type="http://schemas.openxmlformats.org/officeDocument/2006/relationships/image" Target="../media/image101.svg"/><Relationship Id="rId4" Type="http://schemas.openxmlformats.org/officeDocument/2006/relationships/image" Target="../media/image13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10" Type="http://schemas.openxmlformats.org/officeDocument/2006/relationships/image" Target="../media/image108.gif"/><Relationship Id="rId4" Type="http://schemas.openxmlformats.org/officeDocument/2006/relationships/image" Target="../media/image13.png"/><Relationship Id="rId9" Type="http://schemas.openxmlformats.org/officeDocument/2006/relationships/image" Target="../media/image10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8.svg"/><Relationship Id="rId5" Type="http://schemas.openxmlformats.org/officeDocument/2006/relationships/image" Target="../media/image14.sv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4.jpeg"/><Relationship Id="rId3" Type="http://schemas.openxmlformats.org/officeDocument/2006/relationships/image" Target="../media/image20.svg"/><Relationship Id="rId7" Type="http://schemas.openxmlformats.org/officeDocument/2006/relationships/image" Target="../media/image1.png"/><Relationship Id="rId12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2.sv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0.png"/><Relationship Id="rId3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8.png"/><Relationship Id="rId5" Type="http://schemas.openxmlformats.org/officeDocument/2006/relationships/image" Target="../media/image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12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0.svg"/><Relationship Id="rId5" Type="http://schemas.openxmlformats.org/officeDocument/2006/relationships/image" Target="../media/image14.svg"/><Relationship Id="rId10" Type="http://schemas.openxmlformats.org/officeDocument/2006/relationships/image" Target="../media/image39.png"/><Relationship Id="rId4" Type="http://schemas.openxmlformats.org/officeDocument/2006/relationships/image" Target="../media/image13.png"/><Relationship Id="rId9" Type="http://schemas.openxmlformats.org/officeDocument/2006/relationships/image" Target="../media/image3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10" Type="http://schemas.openxmlformats.org/officeDocument/2006/relationships/image" Target="../media/image44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11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8.svg"/><Relationship Id="rId5" Type="http://schemas.openxmlformats.org/officeDocument/2006/relationships/image" Target="../media/image14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13.png"/><Relationship Id="rId9" Type="http://schemas.openxmlformats.org/officeDocument/2006/relationships/image" Target="../media/image46.svg"/><Relationship Id="rId14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8092" y="7365586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7806" y="1028700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3826" y="1054053"/>
            <a:ext cx="348245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COMMODIT EDGE LLC</a:t>
            </a:r>
          </a:p>
          <a:p>
            <a:pPr>
              <a:lnSpc>
                <a:spcPts val="1869"/>
              </a:lnSpc>
            </a:pPr>
            <a:endParaRPr lang="en-US" sz="1699" spc="67">
              <a:solidFill>
                <a:srgbClr val="FFFFFF"/>
              </a:solidFill>
              <a:latin typeface="Kollektif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2695249" y="1536588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36722" y="0"/>
            <a:ext cx="7239000" cy="10287000"/>
          </a:xfrm>
          <a:custGeom>
            <a:avLst/>
            <a:gdLst/>
            <a:ahLst/>
            <a:cxnLst/>
            <a:rect l="l" t="t" r="r" b="b"/>
            <a:pathLst>
              <a:path w="7239000" h="10287000">
                <a:moveTo>
                  <a:pt x="0" y="0"/>
                </a:moveTo>
                <a:lnTo>
                  <a:pt x="7239000" y="0"/>
                </a:lnTo>
                <a:lnTo>
                  <a:pt x="7239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60058" y="4044866"/>
            <a:ext cx="3276153" cy="1995475"/>
          </a:xfrm>
          <a:custGeom>
            <a:avLst/>
            <a:gdLst/>
            <a:ahLst/>
            <a:cxnLst/>
            <a:rect l="l" t="t" r="r" b="b"/>
            <a:pathLst>
              <a:path w="3276153" h="1995475">
                <a:moveTo>
                  <a:pt x="0" y="0"/>
                </a:moveTo>
                <a:lnTo>
                  <a:pt x="3276153" y="0"/>
                </a:lnTo>
                <a:lnTo>
                  <a:pt x="3276153" y="1995475"/>
                </a:lnTo>
                <a:lnTo>
                  <a:pt x="0" y="1995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50454" y="4093303"/>
            <a:ext cx="2100395" cy="2100395"/>
          </a:xfrm>
          <a:custGeom>
            <a:avLst/>
            <a:gdLst/>
            <a:ahLst/>
            <a:cxnLst/>
            <a:rect l="l" t="t" r="r" b="b"/>
            <a:pathLst>
              <a:path w="2100395" h="2100395">
                <a:moveTo>
                  <a:pt x="0" y="0"/>
                </a:moveTo>
                <a:lnTo>
                  <a:pt x="2100395" y="0"/>
                </a:lnTo>
                <a:lnTo>
                  <a:pt x="2100395" y="2100394"/>
                </a:lnTo>
                <a:lnTo>
                  <a:pt x="0" y="21003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04351" y="5999705"/>
            <a:ext cx="12555707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spc="299">
                <a:solidFill>
                  <a:srgbClr val="FFFFFF"/>
                </a:solidFill>
                <a:latin typeface="Public Sans Bold"/>
              </a:rPr>
              <a:t>STOP GUESSING, START CHARGING WITH WATT'S NEXT.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1687" y="7949747"/>
            <a:ext cx="6623538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3199" spc="271">
                <a:solidFill>
                  <a:srgbClr val="FFFFFF"/>
                </a:solidFill>
                <a:latin typeface="Montserrat Bold"/>
              </a:rPr>
              <a:t>MIS 6349.002</a:t>
            </a:r>
          </a:p>
          <a:p>
            <a:pPr>
              <a:lnSpc>
                <a:spcPts val="3519"/>
              </a:lnSpc>
            </a:pPr>
            <a:r>
              <a:rPr lang="en-US" sz="3199" spc="271">
                <a:solidFill>
                  <a:srgbClr val="FFFFFF"/>
                </a:solidFill>
                <a:latin typeface="Montserrat Bold"/>
              </a:rPr>
              <a:t>Group 4 - Watt Explorers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4351" y="9118948"/>
            <a:ext cx="3854531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r>
              <a:rPr lang="en-US" sz="2599" spc="369">
                <a:solidFill>
                  <a:srgbClr val="FFFFFF"/>
                </a:solidFill>
                <a:latin typeface="Montserrat Bold"/>
              </a:rPr>
              <a:t>APRIL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4351" y="2494373"/>
            <a:ext cx="12209615" cy="325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 spc="620">
                <a:solidFill>
                  <a:srgbClr val="FFFFFF"/>
                </a:solidFill>
                <a:latin typeface="Public Sans Bold"/>
              </a:rPr>
              <a:t>WATT'S NEXT?</a:t>
            </a:r>
          </a:p>
          <a:p>
            <a:pPr>
              <a:lnSpc>
                <a:spcPts val="6380"/>
              </a:lnSpc>
            </a:pPr>
            <a:r>
              <a:rPr lang="en-US" sz="5800" spc="620">
                <a:solidFill>
                  <a:srgbClr val="FFFFFF"/>
                </a:solidFill>
                <a:latin typeface="Public Sans Bold"/>
              </a:rPr>
              <a:t>UNVEILING THE FUTURE OF SMART SINGLE-PHASE </a:t>
            </a:r>
          </a:p>
          <a:p>
            <a:pPr>
              <a:lnSpc>
                <a:spcPts val="6380"/>
              </a:lnSpc>
            </a:pPr>
            <a:r>
              <a:rPr lang="en-US" sz="5800" spc="620">
                <a:solidFill>
                  <a:srgbClr val="FFFFFF"/>
                </a:solidFill>
                <a:latin typeface="Public Sans Bold"/>
              </a:rPr>
              <a:t>EV CHARGING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1306" y="1319036"/>
            <a:ext cx="162306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Montserrat Bold"/>
              </a:rPr>
              <a:t>Key Data Points</a:t>
            </a:r>
          </a:p>
        </p:txBody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43309" y="1267684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4233767" y="2223911"/>
            <a:ext cx="9928746" cy="234679"/>
          </a:xfrm>
          <a:custGeom>
            <a:avLst/>
            <a:gdLst/>
            <a:ahLst/>
            <a:cxnLst/>
            <a:rect l="l" t="t" r="r" b="b"/>
            <a:pathLst>
              <a:path w="9928746" h="234679">
                <a:moveTo>
                  <a:pt x="0" y="0"/>
                </a:moveTo>
                <a:lnTo>
                  <a:pt x="9928745" y="0"/>
                </a:lnTo>
                <a:lnTo>
                  <a:pt x="9928745" y="234679"/>
                </a:lnTo>
                <a:lnTo>
                  <a:pt x="0" y="23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3628" y="5329663"/>
            <a:ext cx="225435" cy="762000"/>
          </a:xfrm>
          <a:custGeom>
            <a:avLst/>
            <a:gdLst/>
            <a:ahLst/>
            <a:cxnLst/>
            <a:rect l="l" t="t" r="r" b="b"/>
            <a:pathLst>
              <a:path w="225435" h="762000">
                <a:moveTo>
                  <a:pt x="0" y="0"/>
                </a:moveTo>
                <a:lnTo>
                  <a:pt x="225435" y="0"/>
                </a:lnTo>
                <a:lnTo>
                  <a:pt x="225435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19403" y="5159668"/>
            <a:ext cx="762000" cy="942704"/>
          </a:xfrm>
          <a:custGeom>
            <a:avLst/>
            <a:gdLst/>
            <a:ahLst/>
            <a:cxnLst/>
            <a:rect l="l" t="t" r="r" b="b"/>
            <a:pathLst>
              <a:path w="762000" h="942704">
                <a:moveTo>
                  <a:pt x="0" y="0"/>
                </a:moveTo>
                <a:lnTo>
                  <a:pt x="762000" y="0"/>
                </a:lnTo>
                <a:lnTo>
                  <a:pt x="762000" y="942704"/>
                </a:lnTo>
                <a:lnTo>
                  <a:pt x="0" y="942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7333" y="6416719"/>
            <a:ext cx="762000" cy="783364"/>
          </a:xfrm>
          <a:custGeom>
            <a:avLst/>
            <a:gdLst/>
            <a:ahLst/>
            <a:cxnLst/>
            <a:rect l="l" t="t" r="r" b="b"/>
            <a:pathLst>
              <a:path w="762000" h="783364">
                <a:moveTo>
                  <a:pt x="0" y="0"/>
                </a:moveTo>
                <a:lnTo>
                  <a:pt x="762000" y="0"/>
                </a:lnTo>
                <a:lnTo>
                  <a:pt x="762000" y="783364"/>
                </a:lnTo>
                <a:lnTo>
                  <a:pt x="0" y="7833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73249" y="6295973"/>
            <a:ext cx="490451" cy="762000"/>
          </a:xfrm>
          <a:custGeom>
            <a:avLst/>
            <a:gdLst/>
            <a:ahLst/>
            <a:cxnLst/>
            <a:rect l="l" t="t" r="r" b="b"/>
            <a:pathLst>
              <a:path w="490451" h="762000">
                <a:moveTo>
                  <a:pt x="0" y="0"/>
                </a:moveTo>
                <a:lnTo>
                  <a:pt x="490451" y="0"/>
                </a:lnTo>
                <a:lnTo>
                  <a:pt x="490451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19403" y="7338491"/>
            <a:ext cx="762000" cy="649778"/>
          </a:xfrm>
          <a:custGeom>
            <a:avLst/>
            <a:gdLst/>
            <a:ahLst/>
            <a:cxnLst/>
            <a:rect l="l" t="t" r="r" b="b"/>
            <a:pathLst>
              <a:path w="762000" h="649778">
                <a:moveTo>
                  <a:pt x="0" y="0"/>
                </a:moveTo>
                <a:lnTo>
                  <a:pt x="762000" y="0"/>
                </a:lnTo>
                <a:lnTo>
                  <a:pt x="762000" y="649778"/>
                </a:lnTo>
                <a:lnTo>
                  <a:pt x="0" y="6497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2635" y="7332140"/>
            <a:ext cx="762000" cy="813786"/>
          </a:xfrm>
          <a:custGeom>
            <a:avLst/>
            <a:gdLst/>
            <a:ahLst/>
            <a:cxnLst/>
            <a:rect l="l" t="t" r="r" b="b"/>
            <a:pathLst>
              <a:path w="762000" h="813786">
                <a:moveTo>
                  <a:pt x="0" y="0"/>
                </a:moveTo>
                <a:lnTo>
                  <a:pt x="762000" y="0"/>
                </a:lnTo>
                <a:lnTo>
                  <a:pt x="762000" y="813787"/>
                </a:lnTo>
                <a:lnTo>
                  <a:pt x="0" y="8137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4609" y="4253898"/>
            <a:ext cx="1008398" cy="878282"/>
          </a:xfrm>
          <a:custGeom>
            <a:avLst/>
            <a:gdLst/>
            <a:ahLst/>
            <a:cxnLst/>
            <a:rect l="l" t="t" r="r" b="b"/>
            <a:pathLst>
              <a:path w="1008398" h="878282">
                <a:moveTo>
                  <a:pt x="0" y="0"/>
                </a:moveTo>
                <a:lnTo>
                  <a:pt x="1008399" y="0"/>
                </a:lnTo>
                <a:lnTo>
                  <a:pt x="1008399" y="878282"/>
                </a:lnTo>
                <a:lnTo>
                  <a:pt x="0" y="87828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346093" y="4266494"/>
            <a:ext cx="835311" cy="865685"/>
          </a:xfrm>
          <a:custGeom>
            <a:avLst/>
            <a:gdLst/>
            <a:ahLst/>
            <a:cxnLst/>
            <a:rect l="l" t="t" r="r" b="b"/>
            <a:pathLst>
              <a:path w="835311" h="865685">
                <a:moveTo>
                  <a:pt x="0" y="0"/>
                </a:moveTo>
                <a:lnTo>
                  <a:pt x="835310" y="0"/>
                </a:lnTo>
                <a:lnTo>
                  <a:pt x="835310" y="865686"/>
                </a:lnTo>
                <a:lnTo>
                  <a:pt x="0" y="86568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83864" y="5400743"/>
            <a:ext cx="52934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Tempera</a:t>
            </a:r>
            <a:r>
              <a:rPr lang="en-US" sz="3399" u="none" strike="noStrike">
                <a:solidFill>
                  <a:srgbClr val="FFFFFF"/>
                </a:solidFill>
                <a:latin typeface="Montserrat"/>
              </a:rPr>
              <a:t>ture Threshold</a:t>
            </a:r>
            <a:r>
              <a:rPr lang="en-US" sz="3399" u="none" strike="noStrike">
                <a:solidFill>
                  <a:srgbClr val="000000"/>
                </a:solidFill>
                <a:latin typeface="Montserrat"/>
              </a:rPr>
              <a:t>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748" y="4382203"/>
            <a:ext cx="42402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Voltage Availabiliity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32810" y="4473367"/>
            <a:ext cx="626387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FFFFFF"/>
                </a:solidFill>
                <a:latin typeface="Montserrat"/>
              </a:rPr>
              <a:t>Availability of Charging Ports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8805" y="6419283"/>
            <a:ext cx="39782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Signal Connection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5169" y="3163440"/>
            <a:ext cx="4743450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Montserrat Bold"/>
              </a:rPr>
              <a:t>Station Owners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30853" y="3163440"/>
            <a:ext cx="3619142" cy="77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40"/>
              </a:lnSpc>
              <a:spcBef>
                <a:spcPct val="0"/>
              </a:spcBef>
            </a:pPr>
            <a:r>
              <a:rPr lang="en-US" sz="4600" dirty="0">
                <a:solidFill>
                  <a:srgbClr val="FFFFFF"/>
                </a:solidFill>
                <a:latin typeface="Montserrat Bold"/>
              </a:rPr>
              <a:t>EV Owners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3042" y="7437823"/>
            <a:ext cx="44877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Power Consumption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35176" y="5400743"/>
            <a:ext cx="40546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FFFFFF"/>
                </a:solidFill>
                <a:latin typeface="Montserrat"/>
              </a:rPr>
              <a:t>Operational Status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75030" y="6419283"/>
            <a:ext cx="25749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FFFFFF"/>
                </a:solidFill>
                <a:latin typeface="Montserrat"/>
              </a:rPr>
              <a:t>Battery Size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85351" y="7271816"/>
            <a:ext cx="65587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FFFFFF"/>
                </a:solidFill>
                <a:latin typeface="Montserrat"/>
              </a:rPr>
              <a:t>Charging Speed Compatibility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1833" y="1267684"/>
            <a:ext cx="14030113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Montserrat Bold"/>
              </a:rPr>
              <a:t>Alerts and Analytical System</a:t>
            </a:r>
          </a:p>
        </p:txBody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43309" y="1267684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4505619" y="1929754"/>
            <a:ext cx="8802542" cy="208060"/>
          </a:xfrm>
          <a:custGeom>
            <a:avLst/>
            <a:gdLst/>
            <a:ahLst/>
            <a:cxnLst/>
            <a:rect l="l" t="t" r="r" b="b"/>
            <a:pathLst>
              <a:path w="8802542" h="208060">
                <a:moveTo>
                  <a:pt x="0" y="0"/>
                </a:moveTo>
                <a:lnTo>
                  <a:pt x="8802542" y="0"/>
                </a:lnTo>
                <a:lnTo>
                  <a:pt x="8802542" y="208060"/>
                </a:lnTo>
                <a:lnTo>
                  <a:pt x="0" y="208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13728" y="5989284"/>
            <a:ext cx="643717" cy="857250"/>
          </a:xfrm>
          <a:custGeom>
            <a:avLst/>
            <a:gdLst/>
            <a:ahLst/>
            <a:cxnLst/>
            <a:rect l="l" t="t" r="r" b="b"/>
            <a:pathLst>
              <a:path w="643717" h="857250">
                <a:moveTo>
                  <a:pt x="0" y="0"/>
                </a:moveTo>
                <a:lnTo>
                  <a:pt x="643717" y="0"/>
                </a:lnTo>
                <a:lnTo>
                  <a:pt x="643717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13281" r="6781" b="5788"/>
          <a:stretch>
            <a:fillRect/>
          </a:stretch>
        </p:blipFill>
        <p:spPr>
          <a:xfrm>
            <a:off x="13065299" y="5108221"/>
            <a:ext cx="2857500" cy="2619375"/>
          </a:xfrm>
          <a:prstGeom prst="rect">
            <a:avLst/>
          </a:prstGeom>
        </p:spPr>
      </p:pic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rcRect l="10953" t="21033" r="10965" b="22617"/>
          <a:stretch>
            <a:fillRect/>
          </a:stretch>
        </p:blipFill>
        <p:spPr>
          <a:xfrm>
            <a:off x="13064873" y="8318165"/>
            <a:ext cx="2857074" cy="1546416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891833" y="8482947"/>
            <a:ext cx="887506" cy="857250"/>
          </a:xfrm>
          <a:custGeom>
            <a:avLst/>
            <a:gdLst/>
            <a:ahLst/>
            <a:cxnLst/>
            <a:rect l="l" t="t" r="r" b="b"/>
            <a:pathLst>
              <a:path w="887506" h="857250">
                <a:moveTo>
                  <a:pt x="0" y="0"/>
                </a:moveTo>
                <a:lnTo>
                  <a:pt x="887506" y="0"/>
                </a:lnTo>
                <a:lnTo>
                  <a:pt x="88750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06961" y="3303234"/>
            <a:ext cx="857250" cy="857250"/>
          </a:xfrm>
          <a:custGeom>
            <a:avLst/>
            <a:gdLst/>
            <a:ahLst/>
            <a:cxnLst/>
            <a:rect l="l" t="t" r="r" b="b"/>
            <a:pathLst>
              <a:path w="857250" h="857250">
                <a:moveTo>
                  <a:pt x="0" y="0"/>
                </a:moveTo>
                <a:lnTo>
                  <a:pt x="857250" y="0"/>
                </a:lnTo>
                <a:lnTo>
                  <a:pt x="8572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rcRect l="14371" t="20162" r="15064" b="19490"/>
          <a:stretch>
            <a:fillRect/>
          </a:stretch>
        </p:blipFill>
        <p:spPr>
          <a:xfrm>
            <a:off x="13064873" y="2728364"/>
            <a:ext cx="2857074" cy="1832541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13" name="Freeform 13"/>
          <p:cNvSpPr/>
          <p:nvPr/>
        </p:nvSpPr>
        <p:spPr>
          <a:xfrm>
            <a:off x="13863777" y="1185314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0" y="0"/>
                </a:moveTo>
                <a:lnTo>
                  <a:pt x="952500" y="0"/>
                </a:lnTo>
                <a:lnTo>
                  <a:pt x="9525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3619" b="-438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6194" y="3318253"/>
            <a:ext cx="884168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Bold"/>
              </a:rPr>
              <a:t>Predictive EV Charging Alerts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78281" y="5918817"/>
            <a:ext cx="623173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Bold"/>
              </a:rPr>
              <a:t>Dashboards &amp; Reports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78281" y="8517237"/>
            <a:ext cx="624773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 Bold"/>
              </a:rPr>
              <a:t>Future Enhancements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8100000">
            <a:off x="16344147" y="12274439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156606" y="6468334"/>
            <a:ext cx="3944593" cy="55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183" lvl="1" indent="-346592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Roboto Bold"/>
              </a:rPr>
              <a:t>Remote support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83323" y="7189246"/>
            <a:ext cx="3617876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</a:rPr>
              <a:t>Lorem ipsum dolor sit amet, consectetur adipiscing elit. Suspendisse in mi sed velit lacinia vulputate. Vestibulum dignissim mollis ipsum sed pellentesque.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5766" y="814525"/>
            <a:ext cx="303239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LARANA 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3164" y="6468334"/>
            <a:ext cx="4654393" cy="55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183" lvl="1" indent="-346592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Roboto Bold"/>
              </a:rPr>
              <a:t>Customer 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51628" y="7189246"/>
            <a:ext cx="3617876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</a:rPr>
              <a:t>Lorem ipsum dolor sit amet, consectetur adipiscing elit. Suspendisse in mi sed velit lacinia vulputate. Vestibulum dignissim mollis ipsum sed pellentesque.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56346"/>
            <a:ext cx="162306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0"/>
              </a:lnSpc>
              <a:spcBef>
                <a:spcPct val="0"/>
              </a:spcBef>
            </a:pPr>
            <a:r>
              <a:rPr lang="en-US" sz="4100" dirty="0">
                <a:solidFill>
                  <a:srgbClr val="18072B"/>
                </a:solidFill>
                <a:latin typeface="Roboto Bold"/>
              </a:rPr>
              <a:t>System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8166" y="966925"/>
            <a:ext cx="303239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LARANA COMPANY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755F376-B704-4989-1AA8-FDA00F70A8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71930"/>
            <a:ext cx="15973115" cy="935776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8100000">
            <a:off x="14795156" y="12764100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100000">
            <a:off x="15171541" y="1209545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F96BC5-71B1-9D14-E5F5-12B81EC56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67" y="542565"/>
            <a:ext cx="3505504" cy="45724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D405B714-3375-ACC5-BA96-9E7B2EC7F4B6}"/>
              </a:ext>
            </a:extLst>
          </p:cNvPr>
          <p:cNvSpPr/>
          <p:nvPr/>
        </p:nvSpPr>
        <p:spPr>
          <a:xfrm>
            <a:off x="-2895600" y="1015315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Graphic 24" descr="Electric car with solid fill">
            <a:extLst>
              <a:ext uri="{FF2B5EF4-FFF2-40B4-BE49-F238E27FC236}">
                <a16:creationId xmlns:a16="http://schemas.microsoft.com/office/drawing/2014/main" id="{E9625397-ACDB-1B45-69A7-9D0F2FF82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8600" y="204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425643" y="5150946"/>
            <a:ext cx="2843914" cy="894540"/>
          </a:xfrm>
          <a:custGeom>
            <a:avLst/>
            <a:gdLst/>
            <a:ahLst/>
            <a:cxnLst/>
            <a:rect l="l" t="t" r="r" b="b"/>
            <a:pathLst>
              <a:path w="2843914" h="894540">
                <a:moveTo>
                  <a:pt x="0" y="0"/>
                </a:moveTo>
                <a:lnTo>
                  <a:pt x="2843914" y="0"/>
                </a:lnTo>
                <a:lnTo>
                  <a:pt x="2843914" y="894540"/>
                </a:lnTo>
                <a:lnTo>
                  <a:pt x="0" y="89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5174572" y="5150946"/>
            <a:ext cx="2843914" cy="894540"/>
          </a:xfrm>
          <a:custGeom>
            <a:avLst/>
            <a:gdLst/>
            <a:ahLst/>
            <a:cxnLst/>
            <a:rect l="l" t="t" r="r" b="b"/>
            <a:pathLst>
              <a:path w="2843914" h="894540">
                <a:moveTo>
                  <a:pt x="0" y="0"/>
                </a:moveTo>
                <a:lnTo>
                  <a:pt x="2843914" y="0"/>
                </a:lnTo>
                <a:lnTo>
                  <a:pt x="2843914" y="894540"/>
                </a:lnTo>
                <a:lnTo>
                  <a:pt x="0" y="89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0659714" y="4948547"/>
            <a:ext cx="2843914" cy="894540"/>
          </a:xfrm>
          <a:custGeom>
            <a:avLst/>
            <a:gdLst/>
            <a:ahLst/>
            <a:cxnLst/>
            <a:rect l="l" t="t" r="r" b="b"/>
            <a:pathLst>
              <a:path w="2843914" h="894540">
                <a:moveTo>
                  <a:pt x="0" y="0"/>
                </a:moveTo>
                <a:lnTo>
                  <a:pt x="2843914" y="0"/>
                </a:lnTo>
                <a:lnTo>
                  <a:pt x="2843914" y="894540"/>
                </a:lnTo>
                <a:lnTo>
                  <a:pt x="0" y="89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20349" y="1885416"/>
            <a:ext cx="3762375" cy="8096250"/>
          </a:xfrm>
          <a:custGeom>
            <a:avLst/>
            <a:gdLst/>
            <a:ahLst/>
            <a:cxnLst/>
            <a:rect l="l" t="t" r="r" b="b"/>
            <a:pathLst>
              <a:path w="3762375" h="8096250">
                <a:moveTo>
                  <a:pt x="0" y="0"/>
                </a:moveTo>
                <a:lnTo>
                  <a:pt x="3762375" y="0"/>
                </a:lnTo>
                <a:lnTo>
                  <a:pt x="3762375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80" b="-1772"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915234" y="1885416"/>
            <a:ext cx="3762375" cy="8096250"/>
          </a:xfrm>
          <a:custGeom>
            <a:avLst/>
            <a:gdLst/>
            <a:ahLst/>
            <a:cxnLst/>
            <a:rect l="l" t="t" r="r" b="b"/>
            <a:pathLst>
              <a:path w="3762375" h="8096250">
                <a:moveTo>
                  <a:pt x="0" y="0"/>
                </a:moveTo>
                <a:lnTo>
                  <a:pt x="3762375" y="0"/>
                </a:lnTo>
                <a:lnTo>
                  <a:pt x="3762375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538" b="-172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19466" y="1885416"/>
            <a:ext cx="3762375" cy="8096250"/>
          </a:xfrm>
          <a:custGeom>
            <a:avLst/>
            <a:gdLst/>
            <a:ahLst/>
            <a:cxnLst/>
            <a:rect l="l" t="t" r="r" b="b"/>
            <a:pathLst>
              <a:path w="3762375" h="8096250">
                <a:moveTo>
                  <a:pt x="0" y="0"/>
                </a:moveTo>
                <a:lnTo>
                  <a:pt x="3762375" y="0"/>
                </a:lnTo>
                <a:lnTo>
                  <a:pt x="3762375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18" b="-310"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518270" y="5502836"/>
            <a:ext cx="3046313" cy="39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3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Roboto Bold"/>
              </a:rPr>
              <a:t>SIGN UP/IN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32341" y="382366"/>
            <a:ext cx="6023319" cy="87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18072B"/>
                </a:solidFill>
                <a:latin typeface="Montserrat Bold"/>
              </a:rPr>
              <a:t>User Interface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048162" y="5401636"/>
            <a:ext cx="3046313" cy="39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3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Roboto Bold"/>
              </a:rPr>
              <a:t>MAP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10534702" y="5199236"/>
            <a:ext cx="3046313" cy="39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3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Roboto"/>
              </a:rPr>
              <a:t>RECOMMENDATION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18072B"/>
                </a:solidFill>
                <a:latin typeface="Montserrat Bold"/>
              </a:rPr>
              <a:t>COMMODIT EDGE LLC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393257" y="5252146"/>
            <a:ext cx="2843914" cy="894540"/>
          </a:xfrm>
          <a:custGeom>
            <a:avLst/>
            <a:gdLst/>
            <a:ahLst/>
            <a:cxnLst/>
            <a:rect l="l" t="t" r="r" b="b"/>
            <a:pathLst>
              <a:path w="2843914" h="894540">
                <a:moveTo>
                  <a:pt x="0" y="0"/>
                </a:moveTo>
                <a:lnTo>
                  <a:pt x="2843914" y="0"/>
                </a:lnTo>
                <a:lnTo>
                  <a:pt x="2843914" y="894540"/>
                </a:lnTo>
                <a:lnTo>
                  <a:pt x="0" y="89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5117621" y="5252146"/>
            <a:ext cx="2843914" cy="894540"/>
          </a:xfrm>
          <a:custGeom>
            <a:avLst/>
            <a:gdLst/>
            <a:ahLst/>
            <a:cxnLst/>
            <a:rect l="l" t="t" r="r" b="b"/>
            <a:pathLst>
              <a:path w="2843914" h="894540">
                <a:moveTo>
                  <a:pt x="0" y="0"/>
                </a:moveTo>
                <a:lnTo>
                  <a:pt x="2843914" y="0"/>
                </a:lnTo>
                <a:lnTo>
                  <a:pt x="2843914" y="894540"/>
                </a:lnTo>
                <a:lnTo>
                  <a:pt x="0" y="89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0824082" y="5049746"/>
            <a:ext cx="2843914" cy="894540"/>
          </a:xfrm>
          <a:custGeom>
            <a:avLst/>
            <a:gdLst/>
            <a:ahLst/>
            <a:cxnLst/>
            <a:rect l="l" t="t" r="r" b="b"/>
            <a:pathLst>
              <a:path w="2843914" h="894540">
                <a:moveTo>
                  <a:pt x="0" y="0"/>
                </a:moveTo>
                <a:lnTo>
                  <a:pt x="2843914" y="0"/>
                </a:lnTo>
                <a:lnTo>
                  <a:pt x="2843914" y="894541"/>
                </a:lnTo>
                <a:lnTo>
                  <a:pt x="0" y="894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20223" y="1868590"/>
            <a:ext cx="3647554" cy="8096250"/>
          </a:xfrm>
          <a:custGeom>
            <a:avLst/>
            <a:gdLst/>
            <a:ahLst/>
            <a:cxnLst/>
            <a:rect l="l" t="t" r="r" b="b"/>
            <a:pathLst>
              <a:path w="3647554" h="8096250">
                <a:moveTo>
                  <a:pt x="0" y="0"/>
                </a:moveTo>
                <a:lnTo>
                  <a:pt x="3647554" y="0"/>
                </a:lnTo>
                <a:lnTo>
                  <a:pt x="3647554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3026684" y="1868590"/>
            <a:ext cx="3642369" cy="8096250"/>
          </a:xfrm>
          <a:custGeom>
            <a:avLst/>
            <a:gdLst/>
            <a:ahLst/>
            <a:cxnLst/>
            <a:rect l="l" t="t" r="r" b="b"/>
            <a:pathLst>
              <a:path w="3642369" h="8096250">
                <a:moveTo>
                  <a:pt x="0" y="0"/>
                </a:moveTo>
                <a:lnTo>
                  <a:pt x="3642369" y="0"/>
                </a:lnTo>
                <a:lnTo>
                  <a:pt x="3642369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902951" y="1868590"/>
            <a:ext cx="3762375" cy="8096250"/>
          </a:xfrm>
          <a:custGeom>
            <a:avLst/>
            <a:gdLst/>
            <a:ahLst/>
            <a:cxnLst/>
            <a:rect l="l" t="t" r="r" b="b"/>
            <a:pathLst>
              <a:path w="3762375" h="8096250">
                <a:moveTo>
                  <a:pt x="0" y="0"/>
                </a:moveTo>
                <a:lnTo>
                  <a:pt x="3762375" y="0"/>
                </a:lnTo>
                <a:lnTo>
                  <a:pt x="3762375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545" b="-1722"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487222" y="5502836"/>
            <a:ext cx="3046313" cy="39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3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Roboto Bold"/>
              </a:rPr>
              <a:t>ACTIVITY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4992608" y="5502836"/>
            <a:ext cx="3046313" cy="39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3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Roboto Bold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10699070" y="5300436"/>
            <a:ext cx="3046313" cy="39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3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Roboto Bold"/>
              </a:rPr>
              <a:t>ACCOUNT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18072B"/>
                </a:solidFill>
                <a:latin typeface="Montserrat Bold"/>
              </a:rPr>
              <a:t>COMMODIT EDGE LLC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32341" y="382366"/>
            <a:ext cx="6023319" cy="87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18072B"/>
                </a:solidFill>
                <a:latin typeface="Montserrat Bold"/>
              </a:rPr>
              <a:t>User Interface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2618858" y="2333294"/>
            <a:ext cx="12901810" cy="304952"/>
          </a:xfrm>
          <a:custGeom>
            <a:avLst/>
            <a:gdLst/>
            <a:ahLst/>
            <a:cxnLst/>
            <a:rect l="l" t="t" r="r" b="b"/>
            <a:pathLst>
              <a:path w="12901810" h="304952">
                <a:moveTo>
                  <a:pt x="0" y="0"/>
                </a:moveTo>
                <a:lnTo>
                  <a:pt x="12901810" y="0"/>
                </a:lnTo>
                <a:lnTo>
                  <a:pt x="12901810" y="304952"/>
                </a:lnTo>
                <a:lnTo>
                  <a:pt x="0" y="304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98579" y="2666821"/>
            <a:ext cx="2233902" cy="2233902"/>
          </a:xfrm>
          <a:custGeom>
            <a:avLst/>
            <a:gdLst/>
            <a:ahLst/>
            <a:cxnLst/>
            <a:rect l="l" t="t" r="r" b="b"/>
            <a:pathLst>
              <a:path w="2233902" h="2233902">
                <a:moveTo>
                  <a:pt x="0" y="0"/>
                </a:moveTo>
                <a:lnTo>
                  <a:pt x="2233902" y="0"/>
                </a:lnTo>
                <a:lnTo>
                  <a:pt x="2233902" y="2233901"/>
                </a:lnTo>
                <a:lnTo>
                  <a:pt x="0" y="2233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42270" y="4990790"/>
            <a:ext cx="2146519" cy="2146519"/>
          </a:xfrm>
          <a:custGeom>
            <a:avLst/>
            <a:gdLst/>
            <a:ahLst/>
            <a:cxnLst/>
            <a:rect l="l" t="t" r="r" b="b"/>
            <a:pathLst>
              <a:path w="2146519" h="2146519">
                <a:moveTo>
                  <a:pt x="0" y="0"/>
                </a:moveTo>
                <a:lnTo>
                  <a:pt x="2146519" y="0"/>
                </a:lnTo>
                <a:lnTo>
                  <a:pt x="2146519" y="2146519"/>
                </a:lnTo>
                <a:lnTo>
                  <a:pt x="0" y="21465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26796" y="7527834"/>
            <a:ext cx="2377468" cy="2377468"/>
          </a:xfrm>
          <a:custGeom>
            <a:avLst/>
            <a:gdLst/>
            <a:ahLst/>
            <a:cxnLst/>
            <a:rect l="l" t="t" r="r" b="b"/>
            <a:pathLst>
              <a:path w="2377468" h="2377468">
                <a:moveTo>
                  <a:pt x="0" y="0"/>
                </a:moveTo>
                <a:lnTo>
                  <a:pt x="2377468" y="0"/>
                </a:lnTo>
                <a:lnTo>
                  <a:pt x="2377468" y="2377468"/>
                </a:lnTo>
                <a:lnTo>
                  <a:pt x="0" y="2377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18858" y="1564309"/>
            <a:ext cx="1290181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420">
                <a:solidFill>
                  <a:srgbClr val="FFFFFF"/>
                </a:solidFill>
                <a:latin typeface="Montserrat Bold"/>
              </a:rPr>
              <a:t>Stakeholders and Their Benefits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0964" y="3447745"/>
            <a:ext cx="13531307" cy="81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 spc="119">
                <a:solidFill>
                  <a:srgbClr val="FFFFFF"/>
                </a:solidFill>
                <a:latin typeface="Montserrat Bold"/>
              </a:rPr>
              <a:t>EV Users: </a:t>
            </a:r>
            <a:r>
              <a:rPr lang="en-US" sz="2999" spc="119">
                <a:solidFill>
                  <a:srgbClr val="FFFFFF"/>
                </a:solidFill>
                <a:latin typeface="Montserrat"/>
              </a:rPr>
              <a:t>Reliable and convenient charging network with reduced wait time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0964" y="5468740"/>
            <a:ext cx="12523787" cy="122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 spc="119">
                <a:solidFill>
                  <a:srgbClr val="FFFFFF"/>
                </a:solidFill>
                <a:latin typeface="Montserrat Bold"/>
              </a:rPr>
              <a:t>EV Station Owners:</a:t>
            </a:r>
            <a:r>
              <a:rPr lang="en-US" sz="2999" spc="119">
                <a:solidFill>
                  <a:srgbClr val="FFFFFF"/>
                </a:solidFill>
                <a:latin typeface="Montserrat"/>
              </a:rPr>
              <a:t> Increased profits and deeper insights with recommendations to increase profits and efficiency along With reduced downtime and cost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0964" y="7897610"/>
            <a:ext cx="12935010" cy="81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 spc="119">
                <a:solidFill>
                  <a:srgbClr val="FFFFFF"/>
                </a:solidFill>
                <a:latin typeface="Montserrat Bold"/>
              </a:rPr>
              <a:t>Environment Friendly: </a:t>
            </a:r>
            <a:r>
              <a:rPr lang="en-US" sz="2999" spc="119">
                <a:solidFill>
                  <a:srgbClr val="FFFFFF"/>
                </a:solidFill>
                <a:latin typeface="Montserrat"/>
              </a:rPr>
              <a:t>Web and mobile app platform for charging station &amp; EV owners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3470680" y="2129348"/>
            <a:ext cx="11471590" cy="271147"/>
          </a:xfrm>
          <a:custGeom>
            <a:avLst/>
            <a:gdLst/>
            <a:ahLst/>
            <a:cxnLst/>
            <a:rect l="l" t="t" r="r" b="b"/>
            <a:pathLst>
              <a:path w="11471590" h="271147">
                <a:moveTo>
                  <a:pt x="0" y="0"/>
                </a:moveTo>
                <a:lnTo>
                  <a:pt x="11471590" y="0"/>
                </a:lnTo>
                <a:lnTo>
                  <a:pt x="11471590" y="271147"/>
                </a:lnTo>
                <a:lnTo>
                  <a:pt x="0" y="271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01548" y="2942749"/>
            <a:ext cx="3005190" cy="2598964"/>
          </a:xfrm>
          <a:custGeom>
            <a:avLst/>
            <a:gdLst/>
            <a:ahLst/>
            <a:cxnLst/>
            <a:rect l="l" t="t" r="r" b="b"/>
            <a:pathLst>
              <a:path w="3005190" h="2598964">
                <a:moveTo>
                  <a:pt x="0" y="0"/>
                </a:moveTo>
                <a:lnTo>
                  <a:pt x="3005190" y="0"/>
                </a:lnTo>
                <a:lnTo>
                  <a:pt x="3005190" y="2598964"/>
                </a:lnTo>
                <a:lnTo>
                  <a:pt x="0" y="2598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059" b="-79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01548" y="5846217"/>
            <a:ext cx="3005190" cy="2985602"/>
          </a:xfrm>
          <a:custGeom>
            <a:avLst/>
            <a:gdLst/>
            <a:ahLst/>
            <a:cxnLst/>
            <a:rect l="l" t="t" r="r" b="b"/>
            <a:pathLst>
              <a:path w="3005190" h="2985602">
                <a:moveTo>
                  <a:pt x="0" y="0"/>
                </a:moveTo>
                <a:lnTo>
                  <a:pt x="3005190" y="0"/>
                </a:lnTo>
                <a:lnTo>
                  <a:pt x="3005190" y="2985602"/>
                </a:lnTo>
                <a:lnTo>
                  <a:pt x="0" y="29856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732" t="-4219" b="-4219"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2693095" y="1487792"/>
            <a:ext cx="1290181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420">
                <a:solidFill>
                  <a:srgbClr val="FFFFFF"/>
                </a:solidFill>
                <a:latin typeface="Montserrat Bold"/>
              </a:rPr>
              <a:t>Feasability and Evaluation Metrics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0964" y="3438220"/>
            <a:ext cx="13531307" cy="18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spc="135">
                <a:solidFill>
                  <a:srgbClr val="FFFFFF"/>
                </a:solidFill>
                <a:latin typeface="Montserrat Bold"/>
              </a:rPr>
              <a:t>Feasibility Study:</a:t>
            </a:r>
          </a:p>
          <a:p>
            <a:pPr marL="733978" lvl="1" indent="-366989">
              <a:lnSpc>
                <a:spcPts val="3739"/>
              </a:lnSpc>
              <a:buFont typeface="Arial"/>
              <a:buChar char="•"/>
            </a:pPr>
            <a:r>
              <a:rPr lang="en-US" sz="3399" spc="135">
                <a:solidFill>
                  <a:srgbClr val="FFFFFF"/>
                </a:solidFill>
                <a:latin typeface="Montserrat"/>
              </a:rPr>
              <a:t>Technical Feasibility</a:t>
            </a:r>
          </a:p>
          <a:p>
            <a:pPr marL="733978" lvl="1" indent="-366989">
              <a:lnSpc>
                <a:spcPts val="3739"/>
              </a:lnSpc>
              <a:buFont typeface="Arial"/>
              <a:buChar char="•"/>
            </a:pPr>
            <a:r>
              <a:rPr lang="en-US" sz="3399" spc="135">
                <a:solidFill>
                  <a:srgbClr val="FFFFFF"/>
                </a:solidFill>
                <a:latin typeface="Montserrat"/>
              </a:rPr>
              <a:t>Economic Feasibility</a:t>
            </a:r>
          </a:p>
          <a:p>
            <a:pPr marL="733978" lvl="1" indent="-366989">
              <a:lnSpc>
                <a:spcPts val="3739"/>
              </a:lnSpc>
              <a:buFont typeface="Arial"/>
              <a:buChar char="•"/>
            </a:pPr>
            <a:r>
              <a:rPr lang="en-US" sz="3399" spc="135">
                <a:solidFill>
                  <a:srgbClr val="FFFFFF"/>
                </a:solidFill>
                <a:latin typeface="Montserrat"/>
              </a:rPr>
              <a:t>Operational Feasibility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0642" y="6119820"/>
            <a:ext cx="12935010" cy="28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spc="135">
                <a:solidFill>
                  <a:srgbClr val="FFFFFF"/>
                </a:solidFill>
                <a:latin typeface="Montserrat Bold"/>
              </a:rPr>
              <a:t>Evaluation Metrics:</a:t>
            </a:r>
          </a:p>
          <a:p>
            <a:pPr marL="733978" lvl="1" indent="-366989">
              <a:lnSpc>
                <a:spcPts val="3739"/>
              </a:lnSpc>
              <a:buFont typeface="Arial"/>
              <a:buChar char="•"/>
            </a:pPr>
            <a:r>
              <a:rPr lang="en-US" sz="3399" spc="135">
                <a:solidFill>
                  <a:srgbClr val="FFFFFF"/>
                </a:solidFill>
                <a:latin typeface="Montserrat"/>
              </a:rPr>
              <a:t>User Adoption Rate</a:t>
            </a:r>
          </a:p>
          <a:p>
            <a:pPr marL="733978" lvl="1" indent="-366989">
              <a:lnSpc>
                <a:spcPts val="3739"/>
              </a:lnSpc>
              <a:buFont typeface="Arial"/>
              <a:buChar char="•"/>
            </a:pPr>
            <a:r>
              <a:rPr lang="en-US" sz="3399" spc="135">
                <a:solidFill>
                  <a:srgbClr val="FFFFFF"/>
                </a:solidFill>
                <a:latin typeface="Montserrat"/>
              </a:rPr>
              <a:t>Station Network Growth</a:t>
            </a:r>
          </a:p>
          <a:p>
            <a:pPr marL="733978" lvl="1" indent="-366989">
              <a:lnSpc>
                <a:spcPts val="3739"/>
              </a:lnSpc>
              <a:buFont typeface="Arial"/>
              <a:buChar char="•"/>
            </a:pPr>
            <a:r>
              <a:rPr lang="en-US" sz="3399" spc="135">
                <a:solidFill>
                  <a:srgbClr val="FFFFFF"/>
                </a:solidFill>
                <a:latin typeface="Montserrat"/>
              </a:rPr>
              <a:t>Increased Charging Efficiency</a:t>
            </a:r>
          </a:p>
          <a:p>
            <a:pPr marL="733978" lvl="1" indent="-366989">
              <a:lnSpc>
                <a:spcPts val="3739"/>
              </a:lnSpc>
              <a:buFont typeface="Arial"/>
              <a:buChar char="•"/>
            </a:pPr>
            <a:r>
              <a:rPr lang="en-US" sz="3399" spc="135">
                <a:solidFill>
                  <a:srgbClr val="FFFFFF"/>
                </a:solidFill>
                <a:latin typeface="Montserrat"/>
              </a:rPr>
              <a:t>Reduced Downtime for Stations</a:t>
            </a:r>
          </a:p>
          <a:p>
            <a:pPr marL="733978" lvl="1" indent="-366989">
              <a:lnSpc>
                <a:spcPts val="3739"/>
              </a:lnSpc>
              <a:buFont typeface="Arial"/>
              <a:buChar char="•"/>
            </a:pPr>
            <a:r>
              <a:rPr lang="en-US" sz="3399" spc="135">
                <a:solidFill>
                  <a:srgbClr val="FFFFFF"/>
                </a:solidFill>
                <a:latin typeface="Montserrat"/>
              </a:rPr>
              <a:t>User Satisfaction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</p:spTree>
    <p:extLst>
      <p:ext uri="{BB962C8B-B14F-4D97-AF65-F5344CB8AC3E}">
        <p14:creationId xmlns:p14="http://schemas.microsoft.com/office/powerpoint/2010/main" val="545260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1992" y="6223814"/>
            <a:ext cx="1787549" cy="1767439"/>
          </a:xfrm>
          <a:custGeom>
            <a:avLst/>
            <a:gdLst/>
            <a:ahLst/>
            <a:cxnLst/>
            <a:rect l="l" t="t" r="r" b="b"/>
            <a:pathLst>
              <a:path w="1787549" h="1767439">
                <a:moveTo>
                  <a:pt x="0" y="0"/>
                </a:moveTo>
                <a:lnTo>
                  <a:pt x="1787549" y="0"/>
                </a:lnTo>
                <a:lnTo>
                  <a:pt x="1787549" y="1767439"/>
                </a:lnTo>
                <a:lnTo>
                  <a:pt x="0" y="1767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1648" y="3130749"/>
            <a:ext cx="1477091" cy="1428750"/>
          </a:xfrm>
          <a:custGeom>
            <a:avLst/>
            <a:gdLst/>
            <a:ahLst/>
            <a:cxnLst/>
            <a:rect l="l" t="t" r="r" b="b"/>
            <a:pathLst>
              <a:path w="1477091" h="1428750">
                <a:moveTo>
                  <a:pt x="0" y="0"/>
                </a:moveTo>
                <a:lnTo>
                  <a:pt x="1477092" y="0"/>
                </a:lnTo>
                <a:lnTo>
                  <a:pt x="1477092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60340" y="4425694"/>
            <a:ext cx="1866538" cy="1428750"/>
          </a:xfrm>
          <a:custGeom>
            <a:avLst/>
            <a:gdLst/>
            <a:ahLst/>
            <a:cxnLst/>
            <a:rect l="l" t="t" r="r" b="b"/>
            <a:pathLst>
              <a:path w="1866538" h="1428750">
                <a:moveTo>
                  <a:pt x="0" y="0"/>
                </a:moveTo>
                <a:lnTo>
                  <a:pt x="1866538" y="0"/>
                </a:lnTo>
                <a:lnTo>
                  <a:pt x="1866538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45694" y="7755233"/>
            <a:ext cx="1397144" cy="1666875"/>
          </a:xfrm>
          <a:custGeom>
            <a:avLst/>
            <a:gdLst/>
            <a:ahLst/>
            <a:cxnLst/>
            <a:rect l="l" t="t" r="r" b="b"/>
            <a:pathLst>
              <a:path w="1397144" h="1666875">
                <a:moveTo>
                  <a:pt x="0" y="0"/>
                </a:moveTo>
                <a:lnTo>
                  <a:pt x="1397144" y="0"/>
                </a:lnTo>
                <a:lnTo>
                  <a:pt x="1397144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48984" y="1642944"/>
            <a:ext cx="4990032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4400" spc="220">
                <a:solidFill>
                  <a:srgbClr val="FFFFFF"/>
                </a:solidFill>
                <a:latin typeface="Montserrat Bold"/>
              </a:rPr>
              <a:t>Transition Plan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1335" y="3478729"/>
            <a:ext cx="15656549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599" spc="103">
                <a:solidFill>
                  <a:srgbClr val="FFFFFF"/>
                </a:solidFill>
                <a:latin typeface="Montserrat Bold"/>
              </a:rPr>
              <a:t>We have identified and addressed key challenges in Canada's EV charging market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1965" y="6932591"/>
            <a:ext cx="13955288" cy="3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 spc="111">
                <a:solidFill>
                  <a:srgbClr val="FFFFFF"/>
                </a:solidFill>
                <a:latin typeface="Montserrat Bold"/>
              </a:rPr>
              <a:t>Innovative Solutions: Our team has developed cutting-edge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5766" y="5031611"/>
            <a:ext cx="14070709" cy="74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0"/>
              </a:lnSpc>
              <a:spcBef>
                <a:spcPct val="0"/>
              </a:spcBef>
            </a:pPr>
            <a:r>
              <a:rPr lang="en-US" sz="2700" spc="108">
                <a:solidFill>
                  <a:srgbClr val="FFFFFF"/>
                </a:solidFill>
                <a:latin typeface="Montserrat Bold"/>
              </a:rPr>
              <a:t>Conducted in-depth market research, Identified unique customer needs, Performed SWOT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5766" y="8534178"/>
            <a:ext cx="12096899" cy="3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799" spc="111">
                <a:solidFill>
                  <a:srgbClr val="FFFFFF"/>
                </a:solidFill>
                <a:latin typeface="Montserrat Bold"/>
              </a:rPr>
              <a:t>Detailed documentation for smooth transition of the project</a:t>
            </a:r>
          </a:p>
        </p:txBody>
      </p:sp>
      <p:sp>
        <p:nvSpPr>
          <p:cNvPr id="14" name="Freeform 14"/>
          <p:cNvSpPr/>
          <p:nvPr/>
        </p:nvSpPr>
        <p:spPr>
          <a:xfrm rot="-10800000">
            <a:off x="5690206" y="2221429"/>
            <a:ext cx="6907589" cy="163270"/>
          </a:xfrm>
          <a:custGeom>
            <a:avLst/>
            <a:gdLst/>
            <a:ahLst/>
            <a:cxnLst/>
            <a:rect l="l" t="t" r="r" b="b"/>
            <a:pathLst>
              <a:path w="6907589" h="163270">
                <a:moveTo>
                  <a:pt x="0" y="0"/>
                </a:moveTo>
                <a:lnTo>
                  <a:pt x="6907588" y="0"/>
                </a:lnTo>
                <a:lnTo>
                  <a:pt x="6907588" y="163271"/>
                </a:lnTo>
                <a:lnTo>
                  <a:pt x="0" y="163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99568" y="2827365"/>
            <a:ext cx="959718" cy="959718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9568" y="5133423"/>
            <a:ext cx="959718" cy="959718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8" y="0"/>
                </a:lnTo>
                <a:lnTo>
                  <a:pt x="959718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99568" y="7439480"/>
            <a:ext cx="959718" cy="959718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60632" y="3460307"/>
            <a:ext cx="7215064" cy="62410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058341" y="3010796"/>
            <a:ext cx="5603181" cy="199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04"/>
              </a:lnSpc>
              <a:spcBef>
                <a:spcPct val="0"/>
              </a:spcBef>
            </a:pPr>
            <a:r>
              <a:rPr lang="en-US" sz="2600" u="none" strike="noStrike">
                <a:solidFill>
                  <a:srgbClr val="FFFFFF"/>
                </a:solidFill>
                <a:latin typeface="Montserrat"/>
              </a:rPr>
              <a:t>Start looking for solutions that are out of the box and innovative.</a:t>
            </a:r>
          </a:p>
          <a:p>
            <a:pPr marL="0" lvl="1" indent="0" algn="l">
              <a:lnSpc>
                <a:spcPts val="4004"/>
              </a:lnSpc>
              <a:spcBef>
                <a:spcPct val="0"/>
              </a:spcBef>
            </a:pPr>
            <a:endParaRPr lang="en-US" sz="2600" u="none" strike="noStrike">
              <a:solidFill>
                <a:srgbClr val="FFFFFF"/>
              </a:solidFill>
              <a:latin typeface="Montserrat"/>
            </a:endParaRPr>
          </a:p>
          <a:p>
            <a:pPr marL="0" lvl="1" indent="0" algn="l">
              <a:lnSpc>
                <a:spcPts val="4004"/>
              </a:lnSpc>
              <a:spcBef>
                <a:spcPct val="0"/>
              </a:spcBef>
            </a:pPr>
            <a:endParaRPr lang="en-US" sz="2600" u="none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14328" y="3051478"/>
            <a:ext cx="944958" cy="45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58341" y="5321950"/>
            <a:ext cx="5573661" cy="98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04"/>
              </a:lnSpc>
              <a:spcBef>
                <a:spcPct val="0"/>
              </a:spcBef>
            </a:pPr>
            <a:r>
              <a:rPr lang="en-US" sz="2600" u="none" strike="noStrike">
                <a:solidFill>
                  <a:srgbClr val="FFFFFF"/>
                </a:solidFill>
                <a:latin typeface="Montserrat"/>
              </a:rPr>
              <a:t>Finding the right problem to the core in order to get better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14328" y="5357536"/>
            <a:ext cx="944958" cy="45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14060" y="7487105"/>
            <a:ext cx="5573661" cy="98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Keep the resources and bandwidth ready for Plan 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14328" y="7663593"/>
            <a:ext cx="944958" cy="45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73101" y="2484889"/>
            <a:ext cx="5603181" cy="4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04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Bold"/>
              </a:rPr>
              <a:t>Approach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28820" y="6961198"/>
            <a:ext cx="5603181" cy="4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04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Bold"/>
              </a:rPr>
              <a:t>Plan 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4626" y="1772228"/>
            <a:ext cx="8489374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Montserrat Bold"/>
              </a:rPr>
              <a:t>From Hindsight to Foresight</a:t>
            </a:r>
            <a:r>
              <a:rPr lang="en-US" sz="4400">
                <a:solidFill>
                  <a:srgbClr val="FFFFFF"/>
                </a:solidFill>
                <a:latin typeface="Montserrat"/>
              </a:rPr>
              <a:t>: Takeaways &amp; Closing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58341" y="4796043"/>
            <a:ext cx="5603181" cy="4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04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Bold"/>
              </a:rPr>
              <a:t>Identification of Problem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92916"/>
            <a:ext cx="15982121" cy="544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A. BLOKHIN, “What Is the Difference Between Linear and Multiple Regression?,” Investopedia, Jul. 13, 2022. https://www.investopedia.com/ask/answers/060315/what-difference-between-linear-regression-and-multiple-regression.asptive </a:t>
            </a:r>
          </a:p>
          <a:p>
            <a:pPr marL="474979" lvl="1" indent="-237490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M. Gollom, “Who benefits most from Canada’s ambitious EV targets? Maybe China,” CBC, Jan. 10, 2024. https://www.cbc.ca/news/business/china-ev-targets-canada-auto-industry-1.7075508</a:t>
            </a:r>
          </a:p>
          <a:p>
            <a:pPr marL="474979" lvl="1" indent="-237490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S. Canada, "2030 ERP: Transportation," www.canada.ca, Jul. 12, 2022. [Online]. Available: https://www.canada.ca/content/dam/eccc/documents/pdf/ (Accessed Apr. 23, 2024).</a:t>
            </a:r>
          </a:p>
          <a:p>
            <a:pPr marL="474979" lvl="1" indent="-237490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S. C. Government of Canada, “New motor vehicle registrations, quarterly,” www150.statcan.gc.ca. https://www150.statcan.gc.ca/t1/tbl1/en/tv.action?pid=2010002401&amp;pickMembers%5B0%5D=1.1&amp;pickMembers%5B1%5D=3.1&amp;cubeTimeFrame.startMonth=01&amp;cubeTimeFrame.startYear=2017&amp;cubeTimeFrame.endMonth=10&amp;cubeTimeFrame.endYear=2017&amp;referencePeriods=20170101%2C20171001 (accessed Apr. 23, 2024).</a:t>
            </a:r>
          </a:p>
          <a:p>
            <a:pPr marL="474979" lvl="1" indent="-237490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“Top 6 EV Charger Manufacturers in Canada | Electrly,” electrly.com. https://electrly.com/ev-charging-business/best-ev-charger-manufacturers-in-canada (accessed Apr. 23, 2024).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73658" y="1216372"/>
            <a:ext cx="12740685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Montserrat Bold"/>
              </a:rPr>
              <a:t>References</a:t>
            </a:r>
          </a:p>
        </p:txBody>
      </p:sp>
      <p:sp>
        <p:nvSpPr>
          <p:cNvPr id="4" name="Freeform 4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3305796" y="2351598"/>
            <a:ext cx="12021412" cy="284142"/>
          </a:xfrm>
          <a:custGeom>
            <a:avLst/>
            <a:gdLst/>
            <a:ahLst/>
            <a:cxnLst/>
            <a:rect l="l" t="t" r="r" b="b"/>
            <a:pathLst>
              <a:path w="12021412" h="284142">
                <a:moveTo>
                  <a:pt x="0" y="0"/>
                </a:moveTo>
                <a:lnTo>
                  <a:pt x="12021411" y="0"/>
                </a:lnTo>
                <a:lnTo>
                  <a:pt x="12021411" y="284143"/>
                </a:lnTo>
                <a:lnTo>
                  <a:pt x="0" y="284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051BA1E-B148-EA34-7B95-F5C62AEC9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"/>
            <a:ext cx="17916881" cy="1007824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5895469" y="2510546"/>
            <a:ext cx="12021412" cy="284142"/>
          </a:xfrm>
          <a:custGeom>
            <a:avLst/>
            <a:gdLst/>
            <a:ahLst/>
            <a:cxnLst/>
            <a:rect l="l" t="t" r="r" b="b"/>
            <a:pathLst>
              <a:path w="12021412" h="284142">
                <a:moveTo>
                  <a:pt x="0" y="0"/>
                </a:moveTo>
                <a:lnTo>
                  <a:pt x="12021412" y="0"/>
                </a:lnTo>
                <a:lnTo>
                  <a:pt x="12021412" y="284142"/>
                </a:lnTo>
                <a:lnTo>
                  <a:pt x="0" y="284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77978" y="1484193"/>
            <a:ext cx="5730671" cy="92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FFFFFF"/>
                </a:solidFill>
                <a:latin typeface="Montserrat Bold"/>
              </a:rPr>
              <a:t>Meet The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59871" y="3131315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6331857" y="3024896"/>
            <a:ext cx="11856028" cy="5438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504" lvl="1" indent="-358252">
              <a:lnSpc>
                <a:spcPts val="5409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Montserrat"/>
              </a:rPr>
              <a:t>Jatin </a:t>
            </a:r>
            <a:r>
              <a:rPr lang="en-US" sz="3318" dirty="0" err="1">
                <a:solidFill>
                  <a:srgbClr val="FFFFFF"/>
                </a:solidFill>
                <a:latin typeface="Montserrat"/>
              </a:rPr>
              <a:t>Gopisetty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 (</a:t>
            </a:r>
            <a:r>
              <a:rPr lang="en-US" sz="3318" dirty="0">
                <a:solidFill>
                  <a:srgbClr val="FFFFFF"/>
                </a:solidFill>
                <a:latin typeface="Montserrat Bold"/>
              </a:rPr>
              <a:t>Project Manager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)</a:t>
            </a:r>
          </a:p>
          <a:p>
            <a:pPr marL="716504" lvl="1" indent="-358252">
              <a:lnSpc>
                <a:spcPts val="5409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Montserrat"/>
              </a:rPr>
              <a:t>Saurabh Nair (</a:t>
            </a:r>
            <a:r>
              <a:rPr lang="en-US" sz="3318" dirty="0">
                <a:solidFill>
                  <a:srgbClr val="FFFFFF"/>
                </a:solidFill>
                <a:latin typeface="Montserrat Bold"/>
              </a:rPr>
              <a:t>Product Manager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) </a:t>
            </a:r>
          </a:p>
          <a:p>
            <a:pPr marL="716504" lvl="1" indent="-358252">
              <a:lnSpc>
                <a:spcPts val="5409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Montserrat"/>
              </a:rPr>
              <a:t>Suresh Gopalakrishnan (</a:t>
            </a:r>
            <a:r>
              <a:rPr lang="en-US" sz="3318" dirty="0">
                <a:solidFill>
                  <a:srgbClr val="FFFFFF"/>
                </a:solidFill>
                <a:latin typeface="Montserrat Bold"/>
              </a:rPr>
              <a:t>System Architect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)</a:t>
            </a:r>
          </a:p>
          <a:p>
            <a:pPr marL="716504" lvl="1" indent="-358252">
              <a:lnSpc>
                <a:spcPts val="5409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Montserrat"/>
              </a:rPr>
              <a:t>Yash </a:t>
            </a:r>
            <a:r>
              <a:rPr lang="en-US" sz="3318" dirty="0" err="1">
                <a:solidFill>
                  <a:srgbClr val="FFFFFF"/>
                </a:solidFill>
                <a:latin typeface="Montserrat"/>
              </a:rPr>
              <a:t>Shiyani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 (</a:t>
            </a:r>
            <a:r>
              <a:rPr lang="en-US" sz="3318" dirty="0">
                <a:solidFill>
                  <a:srgbClr val="FFFFFF"/>
                </a:solidFill>
                <a:latin typeface="Montserrat Bold"/>
              </a:rPr>
              <a:t>System Architect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)</a:t>
            </a:r>
          </a:p>
          <a:p>
            <a:pPr marL="716504" lvl="1" indent="-358252">
              <a:lnSpc>
                <a:spcPts val="5409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Montserrat"/>
              </a:rPr>
              <a:t>Vaishnavi </a:t>
            </a:r>
            <a:r>
              <a:rPr lang="en-US" sz="3318" dirty="0" err="1">
                <a:solidFill>
                  <a:srgbClr val="FFFFFF"/>
                </a:solidFill>
                <a:latin typeface="Montserrat"/>
              </a:rPr>
              <a:t>Gawali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 (</a:t>
            </a:r>
            <a:r>
              <a:rPr lang="en-US" sz="3318" dirty="0">
                <a:solidFill>
                  <a:srgbClr val="FFFFFF"/>
                </a:solidFill>
                <a:latin typeface="Montserrat Bold"/>
              </a:rPr>
              <a:t>Data Analyst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) </a:t>
            </a:r>
          </a:p>
          <a:p>
            <a:pPr marL="716504" lvl="1" indent="-358252">
              <a:lnSpc>
                <a:spcPts val="5409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Montserrat"/>
              </a:rPr>
              <a:t>Tarun </a:t>
            </a:r>
            <a:r>
              <a:rPr lang="en-US" sz="3318" dirty="0" err="1">
                <a:solidFill>
                  <a:srgbClr val="FFFFFF"/>
                </a:solidFill>
                <a:latin typeface="Montserrat"/>
              </a:rPr>
              <a:t>Latchireddi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 (</a:t>
            </a:r>
            <a:r>
              <a:rPr lang="en-US" sz="3318" dirty="0">
                <a:solidFill>
                  <a:srgbClr val="FFFFFF"/>
                </a:solidFill>
                <a:latin typeface="Montserrat Bold"/>
              </a:rPr>
              <a:t>Data Analyst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) </a:t>
            </a:r>
          </a:p>
          <a:p>
            <a:pPr marL="716504" lvl="1" indent="-358252">
              <a:lnSpc>
                <a:spcPts val="5409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Montserrat"/>
              </a:rPr>
              <a:t>Aleen Le (</a:t>
            </a:r>
            <a:r>
              <a:rPr lang="en-US" sz="3318" dirty="0">
                <a:solidFill>
                  <a:srgbClr val="FFFFFF"/>
                </a:solidFill>
                <a:latin typeface="Montserrat Bold"/>
              </a:rPr>
              <a:t>Business Analyst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)</a:t>
            </a:r>
          </a:p>
          <a:p>
            <a:pPr marL="716504" lvl="1" indent="-358252">
              <a:lnSpc>
                <a:spcPts val="5409"/>
              </a:lnSpc>
              <a:buFont typeface="Arial"/>
              <a:buChar char="•"/>
            </a:pPr>
            <a:r>
              <a:rPr lang="en-US" sz="3318" dirty="0">
                <a:solidFill>
                  <a:srgbClr val="FFFFFF"/>
                </a:solidFill>
                <a:latin typeface="Montserrat"/>
              </a:rPr>
              <a:t>Sowmya Yella (</a:t>
            </a:r>
            <a:r>
              <a:rPr lang="en-US" sz="3318" dirty="0">
                <a:solidFill>
                  <a:srgbClr val="FFFFFF"/>
                </a:solidFill>
                <a:latin typeface="Montserrat Bold"/>
              </a:rPr>
              <a:t>Market Analyst</a:t>
            </a:r>
            <a:r>
              <a:rPr lang="en-US" sz="3318" dirty="0">
                <a:solidFill>
                  <a:srgbClr val="FFFFFF"/>
                </a:solidFill>
                <a:latin typeface="Montserrat"/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86050"/>
            <a:ext cx="18288000" cy="7600950"/>
          </a:xfrm>
          <a:custGeom>
            <a:avLst/>
            <a:gdLst/>
            <a:ahLst/>
            <a:cxnLst/>
            <a:rect l="l" t="t" r="r" b="b"/>
            <a:pathLst>
              <a:path w="18288000" h="7600950">
                <a:moveTo>
                  <a:pt x="0" y="0"/>
                </a:moveTo>
                <a:lnTo>
                  <a:pt x="18288000" y="0"/>
                </a:lnTo>
                <a:lnTo>
                  <a:pt x="18288000" y="7600950"/>
                </a:lnTo>
                <a:lnTo>
                  <a:pt x="0" y="7600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1394" y="2863947"/>
            <a:ext cx="14833104" cy="385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Montserrat Bold"/>
              </a:rPr>
              <a:t>THANK</a:t>
            </a:r>
          </a:p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Montserrat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78045" y="1820949"/>
            <a:ext cx="3993861" cy="3814826"/>
          </a:xfrm>
          <a:custGeom>
            <a:avLst/>
            <a:gdLst/>
            <a:ahLst/>
            <a:cxnLst/>
            <a:rect l="l" t="t" r="r" b="b"/>
            <a:pathLst>
              <a:path w="3993861" h="3814826">
                <a:moveTo>
                  <a:pt x="0" y="0"/>
                </a:moveTo>
                <a:lnTo>
                  <a:pt x="3993861" y="0"/>
                </a:lnTo>
                <a:lnTo>
                  <a:pt x="3993861" y="3814826"/>
                </a:lnTo>
                <a:lnTo>
                  <a:pt x="0" y="3814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6992" y="5415609"/>
            <a:ext cx="3561172" cy="4114800"/>
          </a:xfrm>
          <a:custGeom>
            <a:avLst/>
            <a:gdLst/>
            <a:ahLst/>
            <a:cxnLst/>
            <a:rect l="l" t="t" r="r" b="b"/>
            <a:pathLst>
              <a:path w="3561172" h="4114800">
                <a:moveTo>
                  <a:pt x="0" y="0"/>
                </a:moveTo>
                <a:lnTo>
                  <a:pt x="3561172" y="0"/>
                </a:lnTo>
                <a:lnTo>
                  <a:pt x="3561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194" y="1746249"/>
            <a:ext cx="602880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Project 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5266" y="2938627"/>
            <a:ext cx="1026232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Our initial proposal identified conducting in-depth market research, identifying unique customer needs, and developing cutting-edge solutions that are efficient, reliable, and functional. </a:t>
            </a:r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876687" y="6454925"/>
            <a:ext cx="12116031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Through in-depth market research and with the help of cutting-edge technology, we're addressing these issues head-on by brainstorming a unique solution which is AGGREGATION THROUGH PREDICTIVE MODELLING SERVICES.</a:t>
            </a:r>
            <a:endParaRPr lang="en-US"/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241" y="4546973"/>
            <a:ext cx="2334799" cy="2334799"/>
          </a:xfrm>
          <a:custGeom>
            <a:avLst/>
            <a:gdLst/>
            <a:ahLst/>
            <a:cxnLst/>
            <a:rect l="l" t="t" r="r" b="b"/>
            <a:pathLst>
              <a:path w="2334799" h="2334799">
                <a:moveTo>
                  <a:pt x="0" y="0"/>
                </a:moveTo>
                <a:lnTo>
                  <a:pt x="2334799" y="0"/>
                </a:lnTo>
                <a:lnTo>
                  <a:pt x="2334799" y="2334799"/>
                </a:lnTo>
                <a:lnTo>
                  <a:pt x="0" y="233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358" y="4503318"/>
            <a:ext cx="2438027" cy="243802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508687" y="4546973"/>
            <a:ext cx="2334799" cy="2334799"/>
          </a:xfrm>
          <a:custGeom>
            <a:avLst/>
            <a:gdLst/>
            <a:ahLst/>
            <a:cxnLst/>
            <a:rect l="l" t="t" r="r" b="b"/>
            <a:pathLst>
              <a:path w="2334799" h="2334799">
                <a:moveTo>
                  <a:pt x="0" y="0"/>
                </a:moveTo>
                <a:lnTo>
                  <a:pt x="2334799" y="0"/>
                </a:lnTo>
                <a:lnTo>
                  <a:pt x="2334799" y="2334799"/>
                </a:lnTo>
                <a:lnTo>
                  <a:pt x="0" y="233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073" y="4503318"/>
            <a:ext cx="2438027" cy="243802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491311" y="4554932"/>
            <a:ext cx="2334799" cy="2334799"/>
          </a:xfrm>
          <a:custGeom>
            <a:avLst/>
            <a:gdLst/>
            <a:ahLst/>
            <a:cxnLst/>
            <a:rect l="l" t="t" r="r" b="b"/>
            <a:pathLst>
              <a:path w="2334799" h="2334799">
                <a:moveTo>
                  <a:pt x="0" y="0"/>
                </a:moveTo>
                <a:lnTo>
                  <a:pt x="2334798" y="0"/>
                </a:lnTo>
                <a:lnTo>
                  <a:pt x="2334798" y="2334799"/>
                </a:lnTo>
                <a:lnTo>
                  <a:pt x="0" y="233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0067" y="4503318"/>
            <a:ext cx="2438027" cy="2438027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210194" y="3486666"/>
            <a:ext cx="10877966" cy="257116"/>
          </a:xfrm>
          <a:custGeom>
            <a:avLst/>
            <a:gdLst/>
            <a:ahLst/>
            <a:cxnLst/>
            <a:rect l="l" t="t" r="r" b="b"/>
            <a:pathLst>
              <a:path w="10877966" h="25711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1420267" y="2141866"/>
            <a:ext cx="10131918" cy="6003267"/>
          </a:xfrm>
          <a:custGeom>
            <a:avLst/>
            <a:gdLst/>
            <a:ahLst/>
            <a:cxnLst/>
            <a:rect l="l" t="t" r="r" b="b"/>
            <a:pathLst>
              <a:path w="10131918" h="6003267">
                <a:moveTo>
                  <a:pt x="0" y="0"/>
                </a:moveTo>
                <a:lnTo>
                  <a:pt x="10131919" y="0"/>
                </a:lnTo>
                <a:lnTo>
                  <a:pt x="10131919" y="6003268"/>
                </a:lnTo>
                <a:lnTo>
                  <a:pt x="0" y="60032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7035" t="-11085" r="-153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41219" y="2321822"/>
            <a:ext cx="10615915" cy="80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0"/>
              </a:lnSpc>
            </a:pPr>
            <a:r>
              <a:rPr lang="en-US" sz="4764">
                <a:solidFill>
                  <a:srgbClr val="FFFFFF"/>
                </a:solidFill>
                <a:latin typeface="Montserrat Bold"/>
              </a:rPr>
              <a:t>Market Landscape &amp; Oppurtunity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69599" y="7156336"/>
            <a:ext cx="3159157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Montserrat Bold"/>
              </a:rPr>
              <a:t>Top Provinces for EV Adoption in 2023: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</a:rPr>
              <a:t>Ontario: 82,089 EVs 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</a:rPr>
              <a:t>Quebec: 72,534 EVs 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</a:rPr>
              <a:t>British Columbia &amp; Territories: 46,501 EVs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08904" y="7156336"/>
            <a:ext cx="3769473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Montserrat Bold"/>
              </a:rPr>
              <a:t>EV Market Growth in Canada: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</a:rPr>
              <a:t>2.1% of total vehicles in 2017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</a:rPr>
              <a:t>18.2% of total vehicles in 2023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76844" y="7213486"/>
            <a:ext cx="3563731" cy="180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FFFFF"/>
                </a:solidFill>
                <a:latin typeface="Montserrat Bold"/>
              </a:rPr>
              <a:t>Government Initiatives:</a:t>
            </a:r>
          </a:p>
          <a:p>
            <a:pPr>
              <a:lnSpc>
                <a:spcPts val="2089"/>
              </a:lnSpc>
            </a:pPr>
            <a:endParaRPr lang="en-US" sz="1899" spc="75">
              <a:solidFill>
                <a:srgbClr val="FFFFFF"/>
              </a:solidFill>
              <a:latin typeface="Montserrat Bold"/>
            </a:endParaRPr>
          </a:p>
          <a:p>
            <a:pPr marL="410209" lvl="1" indent="-205105">
              <a:lnSpc>
                <a:spcPts val="2089"/>
              </a:lnSpc>
              <a:buFont typeface="Arial"/>
              <a:buChar char="•"/>
            </a:pPr>
            <a:r>
              <a:rPr lang="en-US" sz="1899" spc="75">
                <a:solidFill>
                  <a:srgbClr val="FFFFFF"/>
                </a:solidFill>
                <a:latin typeface="Montserrat"/>
              </a:rPr>
              <a:t>Target of 100% zero-emission vehicle sales by 2035</a:t>
            </a:r>
          </a:p>
          <a:p>
            <a:pPr marL="410209" lvl="1" indent="-205105">
              <a:lnSpc>
                <a:spcPts val="2089"/>
              </a:lnSpc>
              <a:buFont typeface="Arial"/>
              <a:buChar char="•"/>
            </a:pPr>
            <a:r>
              <a:rPr lang="en-US" sz="1899" spc="75">
                <a:solidFill>
                  <a:srgbClr val="FFFFFF"/>
                </a:solidFill>
                <a:latin typeface="Montserrat"/>
              </a:rPr>
              <a:t>Incentives up to $5,000 for EV purchases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45665"/>
            <a:ext cx="162306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Montserrat Bold"/>
              </a:rPr>
              <a:t>Competitor Analysis</a:t>
            </a:r>
          </a:p>
        </p:txBody>
      </p:sp>
      <p:sp>
        <p:nvSpPr>
          <p:cNvPr id="3" name="Freeform 3"/>
          <p:cNvSpPr/>
          <p:nvPr/>
        </p:nvSpPr>
        <p:spPr>
          <a:xfrm>
            <a:off x="-774520" y="7246796"/>
            <a:ext cx="19837040" cy="9461966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40" y="0"/>
                </a:lnTo>
                <a:lnTo>
                  <a:pt x="19837040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r="-2413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6800" y="3049345"/>
            <a:ext cx="4784495" cy="6014507"/>
            <a:chOff x="0" y="0"/>
            <a:chExt cx="1390252" cy="17476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0252" cy="1747663"/>
            </a:xfrm>
            <a:custGeom>
              <a:avLst/>
              <a:gdLst/>
              <a:ahLst/>
              <a:cxnLst/>
              <a:rect l="l" t="t" r="r" b="b"/>
              <a:pathLst>
                <a:path w="1390252" h="1747663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65138"/>
                  </a:lnTo>
                  <a:cubicBezTo>
                    <a:pt x="1390252" y="1710715"/>
                    <a:pt x="1353305" y="1747663"/>
                    <a:pt x="1307728" y="1747663"/>
                  </a:cubicBezTo>
                  <a:lnTo>
                    <a:pt x="82524" y="1747663"/>
                  </a:lnTo>
                  <a:cubicBezTo>
                    <a:pt x="36947" y="1747663"/>
                    <a:pt x="0" y="1710715"/>
                    <a:pt x="0" y="1665138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90252" cy="1804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812350" y="3771386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4" y="0"/>
                </a:lnTo>
                <a:lnTo>
                  <a:pt x="4033394" y="95335"/>
                </a:lnTo>
                <a:lnTo>
                  <a:pt x="0" y="95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843309" y="1267684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798244" y="3049345"/>
            <a:ext cx="4784495" cy="6014507"/>
            <a:chOff x="0" y="0"/>
            <a:chExt cx="1390252" cy="1747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0252" cy="1747663"/>
            </a:xfrm>
            <a:custGeom>
              <a:avLst/>
              <a:gdLst/>
              <a:ahLst/>
              <a:cxnLst/>
              <a:rect l="l" t="t" r="r" b="b"/>
              <a:pathLst>
                <a:path w="1390252" h="1747663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65138"/>
                  </a:lnTo>
                  <a:cubicBezTo>
                    <a:pt x="1390252" y="1710715"/>
                    <a:pt x="1353305" y="1747663"/>
                    <a:pt x="1307728" y="1747663"/>
                  </a:cubicBezTo>
                  <a:lnTo>
                    <a:pt x="82524" y="1747663"/>
                  </a:lnTo>
                  <a:cubicBezTo>
                    <a:pt x="36947" y="1747663"/>
                    <a:pt x="0" y="1710715"/>
                    <a:pt x="0" y="1665138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90252" cy="1804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991109" y="3237944"/>
            <a:ext cx="44608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18072B"/>
                </a:solidFill>
                <a:latin typeface="Montserrat Bold"/>
              </a:rPr>
              <a:t>Analysis</a:t>
            </a:r>
          </a:p>
        </p:txBody>
      </p:sp>
      <p:sp>
        <p:nvSpPr>
          <p:cNvPr id="15" name="Freeform 15"/>
          <p:cNvSpPr/>
          <p:nvPr/>
        </p:nvSpPr>
        <p:spPr>
          <a:xfrm>
            <a:off x="7173795" y="3723719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4" y="0"/>
                </a:lnTo>
                <a:lnTo>
                  <a:pt x="4033394" y="95335"/>
                </a:lnTo>
                <a:lnTo>
                  <a:pt x="0" y="95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163871" y="3049345"/>
            <a:ext cx="4784495" cy="6014507"/>
            <a:chOff x="0" y="0"/>
            <a:chExt cx="1390252" cy="1747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90252" cy="1747663"/>
            </a:xfrm>
            <a:custGeom>
              <a:avLst/>
              <a:gdLst/>
              <a:ahLst/>
              <a:cxnLst/>
              <a:rect l="l" t="t" r="r" b="b"/>
              <a:pathLst>
                <a:path w="1390252" h="1747663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65138"/>
                  </a:lnTo>
                  <a:cubicBezTo>
                    <a:pt x="1390252" y="1710715"/>
                    <a:pt x="1353305" y="1747663"/>
                    <a:pt x="1307728" y="1747663"/>
                  </a:cubicBezTo>
                  <a:lnTo>
                    <a:pt x="82524" y="1747663"/>
                  </a:lnTo>
                  <a:cubicBezTo>
                    <a:pt x="36947" y="1747663"/>
                    <a:pt x="0" y="1710715"/>
                    <a:pt x="0" y="1665138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90252" cy="1804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02458" y="3237944"/>
            <a:ext cx="44608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18072B"/>
                </a:solidFill>
                <a:latin typeface="Montserrat Bold"/>
              </a:rPr>
              <a:t>Going Forward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516189" y="3723719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5" y="0"/>
                </a:lnTo>
                <a:lnTo>
                  <a:pt x="4033395" y="95335"/>
                </a:lnTo>
                <a:lnTo>
                  <a:pt x="0" y="95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947980" y="4079416"/>
            <a:ext cx="2749097" cy="630001"/>
          </a:xfrm>
          <a:custGeom>
            <a:avLst/>
            <a:gdLst/>
            <a:ahLst/>
            <a:cxnLst/>
            <a:rect l="l" t="t" r="r" b="b"/>
            <a:pathLst>
              <a:path w="2749097" h="630001">
                <a:moveTo>
                  <a:pt x="0" y="0"/>
                </a:moveTo>
                <a:lnTo>
                  <a:pt x="2749097" y="0"/>
                </a:lnTo>
                <a:lnTo>
                  <a:pt x="2749097" y="630001"/>
                </a:lnTo>
                <a:lnTo>
                  <a:pt x="0" y="630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413448" y="5686129"/>
            <a:ext cx="2283629" cy="2283629"/>
          </a:xfrm>
          <a:custGeom>
            <a:avLst/>
            <a:gdLst/>
            <a:ahLst/>
            <a:cxnLst/>
            <a:rect l="l" t="t" r="r" b="b"/>
            <a:pathLst>
              <a:path w="2283629" h="2283629">
                <a:moveTo>
                  <a:pt x="0" y="0"/>
                </a:moveTo>
                <a:lnTo>
                  <a:pt x="2283629" y="0"/>
                </a:lnTo>
                <a:lnTo>
                  <a:pt x="2283629" y="2283629"/>
                </a:lnTo>
                <a:lnTo>
                  <a:pt x="0" y="2283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063189" y="4967608"/>
            <a:ext cx="1765858" cy="1437043"/>
          </a:xfrm>
          <a:custGeom>
            <a:avLst/>
            <a:gdLst/>
            <a:ahLst/>
            <a:cxnLst/>
            <a:rect l="l" t="t" r="r" b="b"/>
            <a:pathLst>
              <a:path w="1765858" h="1437043">
                <a:moveTo>
                  <a:pt x="0" y="0"/>
                </a:moveTo>
                <a:lnTo>
                  <a:pt x="1765858" y="0"/>
                </a:lnTo>
                <a:lnTo>
                  <a:pt x="1765858" y="1437043"/>
                </a:lnTo>
                <a:lnTo>
                  <a:pt x="0" y="14370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812350" y="7511008"/>
            <a:ext cx="3670000" cy="917500"/>
          </a:xfrm>
          <a:custGeom>
            <a:avLst/>
            <a:gdLst/>
            <a:ahLst/>
            <a:cxnLst/>
            <a:rect l="l" t="t" r="r" b="b"/>
            <a:pathLst>
              <a:path w="3670000" h="917500">
                <a:moveTo>
                  <a:pt x="0" y="0"/>
                </a:moveTo>
                <a:lnTo>
                  <a:pt x="3670000" y="0"/>
                </a:lnTo>
                <a:lnTo>
                  <a:pt x="3670000" y="917500"/>
                </a:lnTo>
                <a:lnTo>
                  <a:pt x="0" y="917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407505" y="6766626"/>
            <a:ext cx="2297226" cy="2297226"/>
          </a:xfrm>
          <a:custGeom>
            <a:avLst/>
            <a:gdLst/>
            <a:ahLst/>
            <a:cxnLst/>
            <a:rect l="l" t="t" r="r" b="b"/>
            <a:pathLst>
              <a:path w="2297226" h="2297226">
                <a:moveTo>
                  <a:pt x="0" y="0"/>
                </a:moveTo>
                <a:lnTo>
                  <a:pt x="2297226" y="0"/>
                </a:lnTo>
                <a:lnTo>
                  <a:pt x="2297226" y="2297226"/>
                </a:lnTo>
                <a:lnTo>
                  <a:pt x="0" y="2297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956389" y="7200721"/>
            <a:ext cx="2069114" cy="1566142"/>
          </a:xfrm>
          <a:custGeom>
            <a:avLst/>
            <a:gdLst/>
            <a:ahLst/>
            <a:cxnLst/>
            <a:rect l="l" t="t" r="r" b="b"/>
            <a:pathLst>
              <a:path w="1264442" h="1255246">
                <a:moveTo>
                  <a:pt x="0" y="0"/>
                </a:moveTo>
                <a:lnTo>
                  <a:pt x="1264442" y="0"/>
                </a:lnTo>
                <a:lnTo>
                  <a:pt x="1264442" y="1255246"/>
                </a:lnTo>
                <a:lnTo>
                  <a:pt x="0" y="12552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598618" y="3237944"/>
            <a:ext cx="44608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18072B"/>
                </a:solidFill>
                <a:latin typeface="Montserrat Bold"/>
              </a:rPr>
              <a:t>Top Competitors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25689" y="4060366"/>
            <a:ext cx="446085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18072B"/>
                </a:solidFill>
                <a:latin typeface="Montserrat"/>
              </a:rPr>
              <a:t>Needs a unique position</a:t>
            </a:r>
          </a:p>
          <a:p>
            <a:pPr marL="539754" lvl="1" indent="-269877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18072B"/>
                </a:solidFill>
                <a:latin typeface="Montserrat"/>
              </a:rPr>
              <a:t>Competitors’ apps lack functionalities</a:t>
            </a:r>
          </a:p>
          <a:p>
            <a:pPr marL="539754" lvl="1" indent="-269877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18072B"/>
                </a:solidFill>
                <a:latin typeface="Montserrat"/>
              </a:rPr>
              <a:t>Solution involves providing an app with an aggregation service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21882" y="4060366"/>
            <a:ext cx="4085307" cy="293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250"/>
              </a:lnSpc>
              <a:buFont typeface="Arial"/>
              <a:buChar char="•"/>
            </a:pPr>
            <a:r>
              <a:rPr lang="en-US" sz="2500" dirty="0">
                <a:solidFill>
                  <a:srgbClr val="18072B"/>
                </a:solidFill>
                <a:latin typeface="Montserrat"/>
              </a:rPr>
              <a:t>Broad Product Portfolio </a:t>
            </a:r>
          </a:p>
          <a:p>
            <a:pPr marL="539750" lvl="1" indent="-269875">
              <a:lnSpc>
                <a:spcPts val="3250"/>
              </a:lnSpc>
              <a:buFont typeface="Arial"/>
              <a:buChar char="•"/>
            </a:pPr>
            <a:r>
              <a:rPr lang="en-US" sz="2500" dirty="0">
                <a:solidFill>
                  <a:srgbClr val="18072B"/>
                </a:solidFill>
                <a:latin typeface="Montserrat"/>
              </a:rPr>
              <a:t>Unproven Apps </a:t>
            </a:r>
          </a:p>
          <a:p>
            <a:pPr marL="539750" lvl="1" indent="-269875">
              <a:lnSpc>
                <a:spcPts val="3250"/>
              </a:lnSpc>
              <a:buFont typeface="Arial"/>
              <a:buChar char="•"/>
            </a:pPr>
            <a:r>
              <a:rPr lang="en-US" sz="2500" dirty="0">
                <a:solidFill>
                  <a:srgbClr val="18072B"/>
                </a:solidFill>
                <a:latin typeface="Montserrat"/>
              </a:rPr>
              <a:t>High Growth Potential </a:t>
            </a:r>
          </a:p>
          <a:p>
            <a:pPr marL="539750" lvl="1" indent="-269875">
              <a:lnSpc>
                <a:spcPts val="3250"/>
              </a:lnSpc>
              <a:buFont typeface="Arial"/>
              <a:buChar char="•"/>
            </a:pPr>
            <a:r>
              <a:rPr lang="en-US" sz="2500" dirty="0">
                <a:solidFill>
                  <a:srgbClr val="18072B"/>
                </a:solidFill>
                <a:latin typeface="Montserrat"/>
              </a:rPr>
              <a:t>Foreign Competition Risk </a:t>
            </a:r>
          </a:p>
        </p:txBody>
      </p:sp>
      <p:sp>
        <p:nvSpPr>
          <p:cNvPr id="31" name="Freeform 31"/>
          <p:cNvSpPr/>
          <p:nvPr/>
        </p:nvSpPr>
        <p:spPr>
          <a:xfrm>
            <a:off x="3782555" y="2055315"/>
            <a:ext cx="10877966" cy="257116"/>
          </a:xfrm>
          <a:custGeom>
            <a:avLst/>
            <a:gdLst/>
            <a:ahLst/>
            <a:cxnLst/>
            <a:rect l="l" t="t" r="r" b="b"/>
            <a:pathLst>
              <a:path w="10877966" h="25711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526442" y="38100"/>
            <a:ext cx="9665994" cy="10156431"/>
          </a:xfrm>
          <a:custGeom>
            <a:avLst/>
            <a:gdLst/>
            <a:ahLst/>
            <a:cxnLst/>
            <a:rect l="l" t="t" r="r" b="b"/>
            <a:pathLst>
              <a:path w="9665994" h="10156431">
                <a:moveTo>
                  <a:pt x="0" y="0"/>
                </a:moveTo>
                <a:lnTo>
                  <a:pt x="9665994" y="0"/>
                </a:lnTo>
                <a:lnTo>
                  <a:pt x="9665994" y="10156431"/>
                </a:lnTo>
                <a:lnTo>
                  <a:pt x="0" y="1015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13" r="-2360"/>
            </a:stretch>
          </a:blipFill>
          <a:ln w="209550" cap="rnd">
            <a:solidFill>
              <a:srgbClr val="292562"/>
            </a:solidFill>
            <a:prstDash val="solid"/>
            <a:round/>
          </a:ln>
        </p:spPr>
      </p:sp>
      <p:sp>
        <p:nvSpPr>
          <p:cNvPr id="2" name="TextBox 2"/>
          <p:cNvSpPr txBox="1"/>
          <p:nvPr/>
        </p:nvSpPr>
        <p:spPr>
          <a:xfrm>
            <a:off x="10589704" y="2506676"/>
            <a:ext cx="4878896" cy="2418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9200" dirty="0">
                <a:solidFill>
                  <a:srgbClr val="FFFFFF"/>
                </a:solidFill>
                <a:latin typeface="League Spartan"/>
              </a:rPr>
              <a:t>WATT S</a:t>
            </a:r>
          </a:p>
          <a:p>
            <a:pPr algn="ctr">
              <a:lnSpc>
                <a:spcPts val="9200"/>
              </a:lnSpc>
            </a:pPr>
            <a:r>
              <a:rPr lang="en-US" sz="9200" dirty="0">
                <a:solidFill>
                  <a:srgbClr val="12C2E8"/>
                </a:solidFill>
                <a:latin typeface="League Spartan"/>
              </a:rPr>
              <a:t>NEXT</a:t>
            </a:r>
          </a:p>
        </p:txBody>
      </p:sp>
      <p:sp>
        <p:nvSpPr>
          <p:cNvPr id="4" name="Freeform 4"/>
          <p:cNvSpPr/>
          <p:nvPr/>
        </p:nvSpPr>
        <p:spPr>
          <a:xfrm>
            <a:off x="14397227" y="1805332"/>
            <a:ext cx="385573" cy="883839"/>
          </a:xfrm>
          <a:custGeom>
            <a:avLst/>
            <a:gdLst/>
            <a:ahLst/>
            <a:cxnLst/>
            <a:rect l="l" t="t" r="r" b="b"/>
            <a:pathLst>
              <a:path w="385573" h="883839">
                <a:moveTo>
                  <a:pt x="0" y="0"/>
                </a:moveTo>
                <a:lnTo>
                  <a:pt x="385572" y="0"/>
                </a:lnTo>
                <a:lnTo>
                  <a:pt x="385572" y="883838"/>
                </a:lnTo>
                <a:lnTo>
                  <a:pt x="0" y="88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24048" y="8373980"/>
            <a:ext cx="46916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Bold"/>
              </a:rPr>
              <a:t>STOP  GUESSING START CHARGING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8006" y="3556967"/>
            <a:ext cx="786234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 Bold"/>
              </a:rPr>
              <a:t>Connects EV users and charging station owners seamlessly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8006" y="7060579"/>
            <a:ext cx="80377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Where </a:t>
            </a:r>
            <a:r>
              <a:rPr lang="en-US" sz="3000" u="none" strike="noStrike">
                <a:solidFill>
                  <a:srgbClr val="FFFFFF"/>
                </a:solidFill>
                <a:latin typeface="Montserrat Bold"/>
              </a:rPr>
              <a:t>efficiency meets convenience</a:t>
            </a:r>
          </a:p>
        </p:txBody>
      </p:sp>
      <p:sp>
        <p:nvSpPr>
          <p:cNvPr id="8" name="Freeform 8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8006" y="5291469"/>
            <a:ext cx="7724449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Montserrat Bold"/>
              </a:rPr>
              <a:t>Revolutionizes the EV charging experience in Canada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20668" y="3066719"/>
            <a:ext cx="1951238" cy="1961356"/>
          </a:xfrm>
          <a:custGeom>
            <a:avLst/>
            <a:gdLst/>
            <a:ahLst/>
            <a:cxnLst/>
            <a:rect l="l" t="t" r="r" b="b"/>
            <a:pathLst>
              <a:path w="1951238" h="1961356">
                <a:moveTo>
                  <a:pt x="0" y="0"/>
                </a:moveTo>
                <a:lnTo>
                  <a:pt x="1951238" y="0"/>
                </a:lnTo>
                <a:lnTo>
                  <a:pt x="1951238" y="1961356"/>
                </a:lnTo>
                <a:lnTo>
                  <a:pt x="0" y="19613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133" r="-1961" b="-6230"/>
            </a:stretch>
          </a:blipFill>
          <a:ln cap="sq">
            <a:noFill/>
            <a:prstDash val="solid"/>
            <a:miter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69552" y="4690958"/>
            <a:ext cx="3898613" cy="247561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3208027" y="3066719"/>
            <a:ext cx="1961356" cy="1961356"/>
          </a:xfrm>
          <a:custGeom>
            <a:avLst/>
            <a:gdLst/>
            <a:ahLst/>
            <a:cxnLst/>
            <a:rect l="l" t="t" r="r" b="b"/>
            <a:pathLst>
              <a:path w="1961356" h="1961356">
                <a:moveTo>
                  <a:pt x="0" y="0"/>
                </a:moveTo>
                <a:lnTo>
                  <a:pt x="1961356" y="0"/>
                </a:lnTo>
                <a:lnTo>
                  <a:pt x="1961356" y="1961356"/>
                </a:lnTo>
                <a:lnTo>
                  <a:pt x="0" y="19613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28638" y="6829449"/>
            <a:ext cx="3984061" cy="3017410"/>
          </a:xfrm>
          <a:custGeom>
            <a:avLst/>
            <a:gdLst/>
            <a:ahLst/>
            <a:cxnLst/>
            <a:rect l="l" t="t" r="r" b="b"/>
            <a:pathLst>
              <a:path w="3984061" h="3017410">
                <a:moveTo>
                  <a:pt x="0" y="0"/>
                </a:moveTo>
                <a:lnTo>
                  <a:pt x="3984060" y="0"/>
                </a:lnTo>
                <a:lnTo>
                  <a:pt x="3984060" y="3017410"/>
                </a:lnTo>
                <a:lnTo>
                  <a:pt x="0" y="3017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606" t="-26544" r="-8371" b="-2922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8047" y="1450009"/>
            <a:ext cx="17471906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spc="460">
                <a:solidFill>
                  <a:srgbClr val="FFFFFF"/>
                </a:solidFill>
                <a:latin typeface="Montserrat Bold"/>
              </a:rPr>
              <a:t>Powering Convenience &amp; Efficiency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5766" y="3440102"/>
            <a:ext cx="12565306" cy="81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 spc="119">
                <a:solidFill>
                  <a:srgbClr val="FFFFFF"/>
                </a:solidFill>
                <a:latin typeface="Montserrat Bold"/>
              </a:rPr>
              <a:t>Predictive Maintenance System: </a:t>
            </a:r>
            <a:r>
              <a:rPr lang="en-US" sz="2999" spc="119">
                <a:solidFill>
                  <a:srgbClr val="FFFFFF"/>
                </a:solidFill>
                <a:latin typeface="Montserrat"/>
              </a:rPr>
              <a:t>Reduced downtime, Proactive maintenance, Cost savings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27710" y="5694825"/>
            <a:ext cx="12523787" cy="81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 spc="119">
                <a:solidFill>
                  <a:srgbClr val="FFFFFF"/>
                </a:solidFill>
                <a:latin typeface="Montserrat Bold"/>
              </a:rPr>
              <a:t>Mobile app for EV Charging network: </a:t>
            </a:r>
            <a:r>
              <a:rPr lang="en-US" sz="2999" spc="119">
                <a:solidFill>
                  <a:srgbClr val="FFFFFF"/>
                </a:solidFill>
                <a:latin typeface="Montserrat"/>
              </a:rPr>
              <a:t>Real-time station information, Wait times, Estimated charging 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7588" y="8109552"/>
            <a:ext cx="11660439" cy="81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 spc="119">
                <a:solidFill>
                  <a:srgbClr val="FFFFFF"/>
                </a:solidFill>
                <a:latin typeface="Montserrat Bold"/>
              </a:rPr>
              <a:t>Smart Charging Platform : </a:t>
            </a:r>
            <a:r>
              <a:rPr lang="en-US" sz="2999" spc="119">
                <a:solidFill>
                  <a:srgbClr val="FFFFFF"/>
                </a:solidFill>
                <a:latin typeface="Montserrat"/>
              </a:rPr>
              <a:t>Web and mobile app platform for charging station &amp; EV owners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2618858" y="2333294"/>
            <a:ext cx="12901810" cy="304952"/>
          </a:xfrm>
          <a:custGeom>
            <a:avLst/>
            <a:gdLst/>
            <a:ahLst/>
            <a:cxnLst/>
            <a:rect l="l" t="t" r="r" b="b"/>
            <a:pathLst>
              <a:path w="12901810" h="304952">
                <a:moveTo>
                  <a:pt x="0" y="0"/>
                </a:moveTo>
                <a:lnTo>
                  <a:pt x="12901810" y="0"/>
                </a:lnTo>
                <a:lnTo>
                  <a:pt x="12901810" y="304952"/>
                </a:lnTo>
                <a:lnTo>
                  <a:pt x="0" y="304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7684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55289" y="3841770"/>
            <a:ext cx="1614650" cy="3701508"/>
          </a:xfrm>
          <a:custGeom>
            <a:avLst/>
            <a:gdLst/>
            <a:ahLst/>
            <a:cxnLst/>
            <a:rect l="l" t="t" r="r" b="b"/>
            <a:pathLst>
              <a:path w="1614650" h="3701508">
                <a:moveTo>
                  <a:pt x="0" y="0"/>
                </a:moveTo>
                <a:lnTo>
                  <a:pt x="1614650" y="0"/>
                </a:lnTo>
                <a:lnTo>
                  <a:pt x="1614650" y="3701509"/>
                </a:lnTo>
                <a:lnTo>
                  <a:pt x="0" y="3701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94477" y="7385952"/>
            <a:ext cx="5893523" cy="2901048"/>
          </a:xfrm>
          <a:custGeom>
            <a:avLst/>
            <a:gdLst/>
            <a:ahLst/>
            <a:cxnLst/>
            <a:rect l="l" t="t" r="r" b="b"/>
            <a:pathLst>
              <a:path w="5893523" h="2901048">
                <a:moveTo>
                  <a:pt x="0" y="0"/>
                </a:moveTo>
                <a:lnTo>
                  <a:pt x="5893523" y="0"/>
                </a:lnTo>
                <a:lnTo>
                  <a:pt x="5893523" y="2901048"/>
                </a:lnTo>
                <a:lnTo>
                  <a:pt x="0" y="29010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84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1306" y="1309511"/>
            <a:ext cx="162306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Montserrat Bold"/>
              </a:rPr>
              <a:t>Machine Learning Model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4233767" y="2223911"/>
            <a:ext cx="9928746" cy="234679"/>
          </a:xfrm>
          <a:custGeom>
            <a:avLst/>
            <a:gdLst/>
            <a:ahLst/>
            <a:cxnLst/>
            <a:rect l="l" t="t" r="r" b="b"/>
            <a:pathLst>
              <a:path w="9928746" h="234679">
                <a:moveTo>
                  <a:pt x="0" y="0"/>
                </a:moveTo>
                <a:lnTo>
                  <a:pt x="9928745" y="0"/>
                </a:lnTo>
                <a:lnTo>
                  <a:pt x="9928745" y="234679"/>
                </a:lnTo>
                <a:lnTo>
                  <a:pt x="0" y="23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8540" y="3413775"/>
            <a:ext cx="1417018" cy="5451183"/>
          </a:xfrm>
          <a:custGeom>
            <a:avLst/>
            <a:gdLst/>
            <a:ahLst/>
            <a:cxnLst/>
            <a:rect l="l" t="t" r="r" b="b"/>
            <a:pathLst>
              <a:path w="1417018" h="5451183">
                <a:moveTo>
                  <a:pt x="0" y="0"/>
                </a:moveTo>
                <a:lnTo>
                  <a:pt x="1417018" y="0"/>
                </a:lnTo>
                <a:lnTo>
                  <a:pt x="1417018" y="5451183"/>
                </a:lnTo>
                <a:lnTo>
                  <a:pt x="0" y="5451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71554" y="2781316"/>
            <a:ext cx="7834845" cy="613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Montserrat Bold"/>
              </a:rPr>
              <a:t>What type of data do we need?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0207" y="5321367"/>
            <a:ext cx="30513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Weather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75558" y="4074329"/>
            <a:ext cx="54119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Charging  Station 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0207" y="6568507"/>
            <a:ext cx="34813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Location Details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0207" y="7872797"/>
            <a:ext cx="45940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Infrastructure Details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01858" y="4083682"/>
            <a:ext cx="44588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Maintenance Details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97646" y="5255097"/>
            <a:ext cx="38889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Inspection Details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01858" y="6589680"/>
            <a:ext cx="34217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Usage Statistics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1306" y="1309511"/>
            <a:ext cx="162306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Montserrat Bold"/>
              </a:rPr>
              <a:t>Machine Learning Model</a:t>
            </a:r>
          </a:p>
        </p:txBody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43309" y="1267684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917386"/>
            <a:ext cx="1107333" cy="1107333"/>
          </a:xfrm>
          <a:custGeom>
            <a:avLst/>
            <a:gdLst/>
            <a:ahLst/>
            <a:cxnLst/>
            <a:rect l="l" t="t" r="r" b="b"/>
            <a:pathLst>
              <a:path w="1107333" h="1107333">
                <a:moveTo>
                  <a:pt x="0" y="0"/>
                </a:moveTo>
                <a:lnTo>
                  <a:pt x="1107333" y="0"/>
                </a:lnTo>
                <a:lnTo>
                  <a:pt x="1107333" y="1107333"/>
                </a:lnTo>
                <a:lnTo>
                  <a:pt x="0" y="1107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610201" y="5889702"/>
            <a:ext cx="1135017" cy="1135017"/>
          </a:xfrm>
          <a:custGeom>
            <a:avLst/>
            <a:gdLst/>
            <a:ahLst/>
            <a:cxnLst/>
            <a:rect l="l" t="t" r="r" b="b"/>
            <a:pathLst>
              <a:path w="1135017" h="1135017">
                <a:moveTo>
                  <a:pt x="0" y="0"/>
                </a:moveTo>
                <a:lnTo>
                  <a:pt x="1135017" y="0"/>
                </a:lnTo>
                <a:lnTo>
                  <a:pt x="1135017" y="1135017"/>
                </a:lnTo>
                <a:lnTo>
                  <a:pt x="0" y="11350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631252" y="2927030"/>
            <a:ext cx="2284910" cy="2090449"/>
          </a:xfrm>
          <a:custGeom>
            <a:avLst/>
            <a:gdLst/>
            <a:ahLst/>
            <a:cxnLst/>
            <a:rect l="l" t="t" r="r" b="b"/>
            <a:pathLst>
              <a:path w="2284910" h="2090449">
                <a:moveTo>
                  <a:pt x="0" y="0"/>
                </a:moveTo>
                <a:lnTo>
                  <a:pt x="2284909" y="0"/>
                </a:lnTo>
                <a:lnTo>
                  <a:pt x="2284909" y="2090450"/>
                </a:lnTo>
                <a:lnTo>
                  <a:pt x="0" y="20904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25733" y="5867431"/>
            <a:ext cx="1157287" cy="1157287"/>
          </a:xfrm>
          <a:custGeom>
            <a:avLst/>
            <a:gdLst/>
            <a:ahLst/>
            <a:cxnLst/>
            <a:rect l="l" t="t" r="r" b="b"/>
            <a:pathLst>
              <a:path w="1157287" h="1157287">
                <a:moveTo>
                  <a:pt x="0" y="0"/>
                </a:moveTo>
                <a:lnTo>
                  <a:pt x="1157287" y="0"/>
                </a:lnTo>
                <a:lnTo>
                  <a:pt x="1157287" y="1157288"/>
                </a:lnTo>
                <a:lnTo>
                  <a:pt x="0" y="11572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04552" y="3586980"/>
            <a:ext cx="1312179" cy="1312179"/>
          </a:xfrm>
          <a:custGeom>
            <a:avLst/>
            <a:gdLst/>
            <a:ahLst/>
            <a:cxnLst/>
            <a:rect l="l" t="t" r="r" b="b"/>
            <a:pathLst>
              <a:path w="1312179" h="1312179">
                <a:moveTo>
                  <a:pt x="0" y="0"/>
                </a:moveTo>
                <a:lnTo>
                  <a:pt x="1312180" y="0"/>
                </a:lnTo>
                <a:lnTo>
                  <a:pt x="1312180" y="1312180"/>
                </a:lnTo>
                <a:lnTo>
                  <a:pt x="0" y="131218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33855" y="2887350"/>
            <a:ext cx="2581033" cy="2130129"/>
          </a:xfrm>
          <a:custGeom>
            <a:avLst/>
            <a:gdLst/>
            <a:ahLst/>
            <a:cxnLst/>
            <a:rect l="l" t="t" r="r" b="b"/>
            <a:pathLst>
              <a:path w="2581033" h="2130129">
                <a:moveTo>
                  <a:pt x="0" y="0"/>
                </a:moveTo>
                <a:lnTo>
                  <a:pt x="2581033" y="0"/>
                </a:lnTo>
                <a:lnTo>
                  <a:pt x="2581033" y="2130130"/>
                </a:lnTo>
                <a:lnTo>
                  <a:pt x="0" y="21301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748263" y="3606511"/>
            <a:ext cx="1395737" cy="856445"/>
            <a:chOff x="0" y="0"/>
            <a:chExt cx="406400" cy="2493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249373"/>
            </a:xfrm>
            <a:custGeom>
              <a:avLst/>
              <a:gdLst/>
              <a:ahLst/>
              <a:cxnLst/>
              <a:rect l="l" t="t" r="r" b="b"/>
              <a:pathLst>
                <a:path w="406400" h="249373">
                  <a:moveTo>
                    <a:pt x="0" y="0"/>
                  </a:moveTo>
                  <a:lnTo>
                    <a:pt x="203200" y="0"/>
                  </a:lnTo>
                  <a:lnTo>
                    <a:pt x="406400" y="124687"/>
                  </a:lnTo>
                  <a:lnTo>
                    <a:pt x="203200" y="249373"/>
                  </a:lnTo>
                  <a:lnTo>
                    <a:pt x="0" y="249373"/>
                  </a:lnTo>
                  <a:lnTo>
                    <a:pt x="203200" y="1246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57150"/>
              <a:ext cx="152400" cy="306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622250" y="6229033"/>
            <a:ext cx="1808474" cy="1716517"/>
          </a:xfrm>
          <a:custGeom>
            <a:avLst/>
            <a:gdLst/>
            <a:ahLst/>
            <a:cxnLst/>
            <a:rect l="l" t="t" r="r" b="b"/>
            <a:pathLst>
              <a:path w="1808474" h="1716517">
                <a:moveTo>
                  <a:pt x="0" y="0"/>
                </a:moveTo>
                <a:lnTo>
                  <a:pt x="1808473" y="0"/>
                </a:lnTo>
                <a:lnTo>
                  <a:pt x="1808473" y="1716517"/>
                </a:lnTo>
                <a:lnTo>
                  <a:pt x="0" y="171651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4495191" y="3745208"/>
            <a:ext cx="2932839" cy="1761776"/>
          </a:xfrm>
          <a:custGeom>
            <a:avLst/>
            <a:gdLst/>
            <a:ahLst/>
            <a:cxnLst/>
            <a:rect l="l" t="t" r="r" b="b"/>
            <a:pathLst>
              <a:path w="2932839" h="1761776">
                <a:moveTo>
                  <a:pt x="0" y="0"/>
                </a:moveTo>
                <a:lnTo>
                  <a:pt x="2932839" y="0"/>
                </a:lnTo>
                <a:lnTo>
                  <a:pt x="2932839" y="1761776"/>
                </a:lnTo>
                <a:lnTo>
                  <a:pt x="0" y="17617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869238" y="3814847"/>
            <a:ext cx="1395737" cy="856445"/>
            <a:chOff x="0" y="0"/>
            <a:chExt cx="406400" cy="2493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6400" cy="249373"/>
            </a:xfrm>
            <a:custGeom>
              <a:avLst/>
              <a:gdLst/>
              <a:ahLst/>
              <a:cxnLst/>
              <a:rect l="l" t="t" r="r" b="b"/>
              <a:pathLst>
                <a:path w="406400" h="249373">
                  <a:moveTo>
                    <a:pt x="0" y="0"/>
                  </a:moveTo>
                  <a:lnTo>
                    <a:pt x="203200" y="0"/>
                  </a:lnTo>
                  <a:lnTo>
                    <a:pt x="406400" y="124687"/>
                  </a:lnTo>
                  <a:lnTo>
                    <a:pt x="203200" y="249373"/>
                  </a:lnTo>
                  <a:lnTo>
                    <a:pt x="0" y="249373"/>
                  </a:lnTo>
                  <a:lnTo>
                    <a:pt x="203200" y="1246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57150"/>
              <a:ext cx="152400" cy="306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66775" y="3814847"/>
            <a:ext cx="1395737" cy="856445"/>
            <a:chOff x="0" y="0"/>
            <a:chExt cx="406400" cy="2493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249373"/>
            </a:xfrm>
            <a:custGeom>
              <a:avLst/>
              <a:gdLst/>
              <a:ahLst/>
              <a:cxnLst/>
              <a:rect l="l" t="t" r="r" b="b"/>
              <a:pathLst>
                <a:path w="406400" h="249373">
                  <a:moveTo>
                    <a:pt x="0" y="0"/>
                  </a:moveTo>
                  <a:lnTo>
                    <a:pt x="203200" y="0"/>
                  </a:lnTo>
                  <a:lnTo>
                    <a:pt x="406400" y="124687"/>
                  </a:lnTo>
                  <a:lnTo>
                    <a:pt x="203200" y="249373"/>
                  </a:lnTo>
                  <a:lnTo>
                    <a:pt x="0" y="249373"/>
                  </a:lnTo>
                  <a:lnTo>
                    <a:pt x="203200" y="1246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177800" y="-57150"/>
              <a:ext cx="152400" cy="306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-10800000">
            <a:off x="4233767" y="2223911"/>
            <a:ext cx="9928746" cy="234679"/>
          </a:xfrm>
          <a:custGeom>
            <a:avLst/>
            <a:gdLst/>
            <a:ahLst/>
            <a:cxnLst/>
            <a:rect l="l" t="t" r="r" b="b"/>
            <a:pathLst>
              <a:path w="9928746" h="234679">
                <a:moveTo>
                  <a:pt x="0" y="0"/>
                </a:moveTo>
                <a:lnTo>
                  <a:pt x="9928745" y="0"/>
                </a:lnTo>
                <a:lnTo>
                  <a:pt x="9928745" y="234679"/>
                </a:lnTo>
                <a:lnTo>
                  <a:pt x="0" y="23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416745" y="6147985"/>
            <a:ext cx="1334752" cy="1831404"/>
          </a:xfrm>
          <a:custGeom>
            <a:avLst/>
            <a:gdLst/>
            <a:ahLst/>
            <a:cxnLst/>
            <a:rect l="l" t="t" r="r" b="b"/>
            <a:pathLst>
              <a:path w="1334752" h="1831404">
                <a:moveTo>
                  <a:pt x="0" y="0"/>
                </a:moveTo>
                <a:lnTo>
                  <a:pt x="1334752" y="0"/>
                </a:lnTo>
                <a:lnTo>
                  <a:pt x="1334752" y="1831403"/>
                </a:lnTo>
                <a:lnTo>
                  <a:pt x="0" y="183140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8847282" y="5076825"/>
            <a:ext cx="35141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Linearity Check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8318" y="7335467"/>
            <a:ext cx="2888212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Handle the null and missing values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33603" y="7567326"/>
            <a:ext cx="288821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Check if the data is biased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60090" y="7567326"/>
            <a:ext cx="288821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Linearity decides the ML Model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0" y="5076825"/>
            <a:ext cx="35671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Data Cleaning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97221" y="5076825"/>
            <a:ext cx="36199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Check Skewness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292920" y="8011424"/>
            <a:ext cx="240454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Multiple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Regression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049487" y="8011424"/>
            <a:ext cx="188081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Random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Forest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097121" y="2891155"/>
            <a:ext cx="20509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Is Linear?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62512" y="5543867"/>
            <a:ext cx="72794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Yes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976828" y="5468884"/>
            <a:ext cx="6218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No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35766" y="824050"/>
            <a:ext cx="303239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Montserrat Bold"/>
              </a:rPr>
              <a:t>COMMODIT EDGE LLC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967</Words>
  <Application>Microsoft Office PowerPoint</Application>
  <PresentationFormat>Custom</PresentationFormat>
  <Paragraphs>150</Paragraphs>
  <Slides>20</Slides>
  <Notes>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Sparce Zissef</cp:lastModifiedBy>
  <cp:revision>19</cp:revision>
  <dcterms:created xsi:type="dcterms:W3CDTF">2006-08-16T00:00:00Z</dcterms:created>
  <dcterms:modified xsi:type="dcterms:W3CDTF">2024-04-24T03:42:18Z</dcterms:modified>
  <dc:identifier>DAGCtYv-22Y</dc:identifier>
</cp:coreProperties>
</file>